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60" r:id="rId4"/>
    <p:sldId id="262" r:id="rId5"/>
    <p:sldId id="265" r:id="rId6"/>
    <p:sldId id="264" r:id="rId7"/>
    <p:sldId id="266" r:id="rId8"/>
    <p:sldId id="267" r:id="rId9"/>
    <p:sldId id="268" r:id="rId10"/>
    <p:sldId id="272" r:id="rId11"/>
    <p:sldId id="273" r:id="rId12"/>
    <p:sldId id="276" r:id="rId13"/>
    <p:sldId id="274" r:id="rId14"/>
    <p:sldId id="275" r:id="rId15"/>
    <p:sldId id="277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9FCF0AF7-C06D-46DE-94FF-0DFD09417F24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9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F711A00-7104-44D0-8DB9-7073331BA0D6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5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0" y="288927"/>
            <a:ext cx="2057400" cy="58658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288927"/>
            <a:ext cx="6019800" cy="58658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61185EA7-127F-48C2-8B7E-264BF26E8F30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43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9FCF0AF7-C06D-46DE-94FF-0DFD09417F24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3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45A4C72-EC5A-4FE6-A81A-04CF20D08148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8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86501A2-7A9A-4BCA-88F6-E46638607C90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3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28777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1628777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1737C144-B2CF-4583-815D-71937F295F40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9545768-2CBE-4AAC-B2F1-47B1961DC660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79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E2AF3AE6-0AC6-4393-895B-EB7A231D4685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87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5DD0EBB-91DA-4C64-8444-2BADB643EACF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90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DBD6599A-644D-466A-A460-D776C3FF061F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0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45A4C72-EC5A-4FE6-A81A-04CF20D08148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42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107D7F3-56A2-41B9-AE0A-C33342EEF0F7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85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F711A00-7104-44D0-8DB9-7073331BA0D6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21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0" y="288927"/>
            <a:ext cx="2057400" cy="58658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288927"/>
            <a:ext cx="6019800" cy="58658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61185EA7-127F-48C2-8B7E-264BF26E8F30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2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86501A2-7A9A-4BCA-88F6-E46638607C90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3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28777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1628777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1737C144-B2CF-4583-815D-71937F295F40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9545768-2CBE-4AAC-B2F1-47B1961DC660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3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E2AF3AE6-0AC6-4393-895B-EB7A231D4685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8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5DD0EBB-91DA-4C64-8444-2BADB643EACF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0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DBD6599A-644D-466A-A460-D776C3FF061F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7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107D7F3-56A2-41B9-AE0A-C33342EEF0F7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3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90501" y="2"/>
            <a:ext cx="126781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8"/>
          <p:cNvSpPr>
            <a:spLocks noChangeArrowheads="1"/>
          </p:cNvSpPr>
          <p:nvPr userDrawn="1"/>
        </p:nvSpPr>
        <p:spPr bwMode="auto">
          <a:xfrm>
            <a:off x="0" y="5918200"/>
            <a:ext cx="9144000" cy="11430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E7B2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" rIns="27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350" smtClean="0">
              <a:solidFill>
                <a:srgbClr val="000000"/>
              </a:solidFill>
            </a:endParaRPr>
          </a:p>
        </p:txBody>
      </p:sp>
      <p:pic>
        <p:nvPicPr>
          <p:cNvPr id="1028" name="Picture 9" descr="Herbe_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547688" y="2871788"/>
            <a:ext cx="1647826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90726" y="288925"/>
            <a:ext cx="6772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2877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Tw Cen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>
                <a:solidFill>
                  <a:srgbClr val="000000"/>
                </a:solidFill>
              </a:rPr>
              <a:t>	</a:t>
            </a:r>
            <a:fld id="{8B117738-EA1D-496C-9F08-67D0C86E5EF7}" type="slidenum">
              <a:rPr lang="fr-FR" alt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5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7B22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7B22E"/>
          </a:solidFill>
          <a:latin typeface="Tw Cen MT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7B22E"/>
          </a:solidFill>
          <a:latin typeface="Tw Cen MT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7B22E"/>
          </a:solidFill>
          <a:latin typeface="Tw Cen MT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7B22E"/>
          </a:solidFill>
          <a:latin typeface="Tw Cen MT" pitchFamily="34" charset="0"/>
          <a:cs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400" b="1">
          <a:solidFill>
            <a:srgbClr val="E7B22E"/>
          </a:solidFill>
          <a:latin typeface="Tw Cen MT" pitchFamily="34" charset="0"/>
          <a:cs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400" b="1">
          <a:solidFill>
            <a:srgbClr val="E7B22E"/>
          </a:solidFill>
          <a:latin typeface="Tw Cen MT" pitchFamily="34" charset="0"/>
          <a:cs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400" b="1">
          <a:solidFill>
            <a:srgbClr val="E7B22E"/>
          </a:solidFill>
          <a:latin typeface="Tw Cen MT" pitchFamily="34" charset="0"/>
          <a:cs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E7B22E"/>
          </a:solidFill>
          <a:latin typeface="Tw Cen MT" pitchFamily="34" charset="0"/>
          <a:cs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33CCCC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33CCCC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CCCC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33CCCC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33CCCC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CCCC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CCCC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CCCC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CCCC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90501" y="2"/>
            <a:ext cx="16494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8"/>
          <p:cNvSpPr>
            <a:spLocks noChangeArrowheads="1"/>
          </p:cNvSpPr>
          <p:nvPr userDrawn="1"/>
        </p:nvSpPr>
        <p:spPr bwMode="auto">
          <a:xfrm>
            <a:off x="0" y="5918200"/>
            <a:ext cx="9144000" cy="11430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E7B2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" rIns="27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350" smtClean="0">
              <a:solidFill>
                <a:srgbClr val="000000"/>
              </a:solidFill>
            </a:endParaRPr>
          </a:p>
        </p:txBody>
      </p:sp>
      <p:pic>
        <p:nvPicPr>
          <p:cNvPr id="1028" name="Picture 9" descr="Herbe_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547688" y="2871788"/>
            <a:ext cx="1647826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90726" y="288925"/>
            <a:ext cx="6772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2877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Tw Cen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>
                <a:solidFill>
                  <a:srgbClr val="000000"/>
                </a:solidFill>
              </a:rPr>
              <a:t>	</a:t>
            </a:r>
            <a:fld id="{8B117738-EA1D-496C-9F08-67D0C86E5EF7}" type="slidenum">
              <a:rPr lang="fr-FR" alt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2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7B22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7B22E"/>
          </a:solidFill>
          <a:latin typeface="Tw Cen MT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7B22E"/>
          </a:solidFill>
          <a:latin typeface="Tw Cen MT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7B22E"/>
          </a:solidFill>
          <a:latin typeface="Tw Cen MT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7B22E"/>
          </a:solidFill>
          <a:latin typeface="Tw Cen MT" pitchFamily="34" charset="0"/>
          <a:cs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400" b="1">
          <a:solidFill>
            <a:srgbClr val="E7B22E"/>
          </a:solidFill>
          <a:latin typeface="Tw Cen MT" pitchFamily="34" charset="0"/>
          <a:cs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400" b="1">
          <a:solidFill>
            <a:srgbClr val="E7B22E"/>
          </a:solidFill>
          <a:latin typeface="Tw Cen MT" pitchFamily="34" charset="0"/>
          <a:cs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400" b="1">
          <a:solidFill>
            <a:srgbClr val="E7B22E"/>
          </a:solidFill>
          <a:latin typeface="Tw Cen MT" pitchFamily="34" charset="0"/>
          <a:cs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E7B22E"/>
          </a:solidFill>
          <a:latin typeface="Tw Cen MT" pitchFamily="34" charset="0"/>
          <a:cs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33CCCC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33CCCC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CCCC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33CCCC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33CCCC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CCCC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CCCC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CCCC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CCCC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0" b="40550"/>
          <a:stretch/>
        </p:blipFill>
        <p:spPr>
          <a:xfrm>
            <a:off x="-1" y="0"/>
            <a:ext cx="9148953" cy="1450109"/>
          </a:xfrm>
          <a:prstGeom prst="rect">
            <a:avLst/>
          </a:prstGeom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143000" y="2186863"/>
            <a:ext cx="6858000" cy="64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72654" lvl="3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3300" b="1" dirty="0">
                <a:solidFill>
                  <a:srgbClr val="FF6600"/>
                </a:solidFill>
              </a:rPr>
              <a:t>Groupe de travail plantes </a:t>
            </a:r>
            <a:r>
              <a:rPr lang="fr-FR" sz="3300" b="1" dirty="0">
                <a:solidFill>
                  <a:srgbClr val="FF6600"/>
                </a:solidFill>
              </a:rPr>
              <a:t>invasives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840168" y="6303653"/>
            <a:ext cx="235743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fr-FR" sz="1950" b="1" i="1" dirty="0">
                <a:solidFill>
                  <a:srgbClr val="FF3300"/>
                </a:solidFill>
                <a:latin typeface="Tw Cen MT" pitchFamily="34" charset="0"/>
              </a:rPr>
              <a:t>06 décembre 2016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08904" y="3321888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FF9933"/>
                </a:solidFill>
              </a:rPr>
              <a:t>Précisions sur la répartition et la dynamique de la Sagittaire à larges feuilles en région Centre-Val de Loire</a:t>
            </a:r>
            <a:endParaRPr lang="fr-FR" sz="2400" dirty="0">
              <a:solidFill>
                <a:srgbClr val="FF9933"/>
              </a:solidFill>
            </a:endParaRPr>
          </a:p>
        </p:txBody>
      </p:sp>
      <p:pic>
        <p:nvPicPr>
          <p:cNvPr id="14" name="Image 13" descr="logo cbn-mnh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4756" y="6322125"/>
            <a:ext cx="771257" cy="451715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4"/>
          <a:srcRect t="-1892" b="-1"/>
          <a:stretch/>
        </p:blipFill>
        <p:spPr bwMode="auto">
          <a:xfrm>
            <a:off x="298580" y="-27709"/>
            <a:ext cx="1530219" cy="150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7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3" y="140042"/>
            <a:ext cx="4761471" cy="35711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5346" y="114864"/>
            <a:ext cx="13680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>
                <a:solidFill>
                  <a:schemeClr val="bg1"/>
                </a:solidFill>
                <a:cs typeface="Times New Roman"/>
              </a:rPr>
              <a:t>© </a:t>
            </a:r>
            <a:r>
              <a:rPr lang="fr-FR" sz="600" dirty="0" smtClean="0">
                <a:solidFill>
                  <a:schemeClr val="bg1"/>
                </a:solidFill>
                <a:cs typeface="Times New Roman"/>
              </a:rPr>
              <a:t>FDPPMA 37 G. </a:t>
            </a:r>
            <a:r>
              <a:rPr lang="fr-FR" sz="600" dirty="0" err="1" smtClean="0">
                <a:solidFill>
                  <a:schemeClr val="bg1"/>
                </a:solidFill>
                <a:cs typeface="Times New Roman"/>
              </a:rPr>
              <a:t>Ricou</a:t>
            </a:r>
            <a:endParaRPr lang="fr-FR" sz="600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42" y="2983538"/>
            <a:ext cx="4984047" cy="330193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044776" y="6133755"/>
            <a:ext cx="7908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>
                <a:solidFill>
                  <a:schemeClr val="bg1"/>
                </a:solidFill>
                <a:cs typeface="Times New Roman"/>
              </a:rPr>
              <a:t>© </a:t>
            </a:r>
            <a:r>
              <a:rPr lang="fr-FR" sz="600" dirty="0" smtClean="0">
                <a:solidFill>
                  <a:schemeClr val="bg1"/>
                </a:solidFill>
                <a:cs typeface="Times New Roman"/>
              </a:rPr>
              <a:t>C. </a:t>
            </a:r>
            <a:r>
              <a:rPr lang="fr-FR" sz="600" dirty="0" err="1" smtClean="0">
                <a:solidFill>
                  <a:schemeClr val="bg1"/>
                </a:solidFill>
                <a:cs typeface="Times New Roman"/>
              </a:rPr>
              <a:t>Chottin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28362" y="371114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Joué-les-Tours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85932" y="261963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Chabris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1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40" y="652848"/>
            <a:ext cx="6120714" cy="4590536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7054541" y="454671"/>
            <a:ext cx="1092890" cy="1323439"/>
            <a:chOff x="2075933" y="32949"/>
            <a:chExt cx="1092890" cy="1323439"/>
          </a:xfrm>
        </p:grpSpPr>
        <p:sp>
          <p:nvSpPr>
            <p:cNvPr id="6" name="ZoneTexte 5"/>
            <p:cNvSpPr txBox="1"/>
            <p:nvPr/>
          </p:nvSpPr>
          <p:spPr>
            <a:xfrm>
              <a:off x="2075933" y="32949"/>
              <a:ext cx="5986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8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335427" y="621956"/>
              <a:ext cx="598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4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570203" y="235977"/>
              <a:ext cx="598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6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1902940" y="5444697"/>
            <a:ext cx="554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Sagittaria</a:t>
            </a:r>
            <a:r>
              <a:rPr lang="fr-FR" i="1" dirty="0" smtClean="0"/>
              <a:t> </a:t>
            </a:r>
            <a:r>
              <a:rPr lang="fr-FR" i="1" dirty="0" err="1" smtClean="0"/>
              <a:t>sagittifolia</a:t>
            </a:r>
            <a:r>
              <a:rPr lang="fr-FR" i="1" dirty="0" smtClean="0"/>
              <a:t> </a:t>
            </a:r>
            <a:r>
              <a:rPr lang="fr-FR" dirty="0" smtClean="0"/>
              <a:t>à </a:t>
            </a:r>
            <a:r>
              <a:rPr lang="fr-FR" dirty="0" err="1" smtClean="0"/>
              <a:t>Preuilly</a:t>
            </a:r>
            <a:r>
              <a:rPr lang="fr-FR" dirty="0" smtClean="0"/>
              <a:t> - 18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844938" y="5083581"/>
            <a:ext cx="13680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>
                <a:solidFill>
                  <a:schemeClr val="bg1"/>
                </a:solidFill>
                <a:cs typeface="Times New Roman"/>
              </a:rPr>
              <a:t>© CBNBP/MNHN F. Desmoulins</a:t>
            </a:r>
            <a:endParaRPr lang="fr-FR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Plan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3811" y="2946793"/>
            <a:ext cx="3215859" cy="1400309"/>
          </a:xfrm>
        </p:spPr>
        <p:txBody>
          <a:bodyPr/>
          <a:lstStyle/>
          <a:p>
            <a:pPr eaLnBrk="1" hangingPunct="1"/>
            <a:r>
              <a:rPr lang="fr-FR" altLang="fr-FR" sz="1800" dirty="0"/>
              <a:t>Origine / Description</a:t>
            </a:r>
          </a:p>
          <a:p>
            <a:pPr eaLnBrk="1" hangingPunct="1"/>
            <a:r>
              <a:rPr lang="fr-FR" altLang="fr-FR" sz="1800" dirty="0"/>
              <a:t>Situation en 2015</a:t>
            </a:r>
          </a:p>
          <a:p>
            <a:pPr eaLnBrk="1" hangingPunct="1"/>
            <a:r>
              <a:rPr lang="fr-FR" altLang="fr-FR" sz="1800" dirty="0"/>
              <a:t>Situation en 2016</a:t>
            </a:r>
          </a:p>
          <a:p>
            <a:pPr eaLnBrk="1" hangingPunct="1"/>
            <a:r>
              <a:rPr lang="fr-FR" altLang="fr-FR" sz="1800" b="1" dirty="0">
                <a:solidFill>
                  <a:srgbClr val="FF0000"/>
                </a:solidFill>
              </a:rPr>
              <a:t>En 2017?</a:t>
            </a:r>
          </a:p>
        </p:txBody>
      </p:sp>
    </p:spTree>
    <p:extLst>
      <p:ext uri="{BB962C8B-B14F-4D97-AF65-F5344CB8AC3E}">
        <p14:creationId xmlns:p14="http://schemas.microsoft.com/office/powerpoint/2010/main" val="8311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276612" y="565409"/>
            <a:ext cx="201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Test de Weber :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7000892" y="428604"/>
            <a:ext cx="1714512" cy="642942"/>
          </a:xfrm>
          <a:prstGeom prst="roundRect">
            <a:avLst>
              <a:gd name="adj" fmla="val 48272"/>
            </a:avLst>
          </a:prstGeom>
          <a:solidFill>
            <a:srgbClr val="FDE1C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572396" y="428604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Risque fort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929454" y="428604"/>
            <a:ext cx="714380" cy="642942"/>
          </a:xfrm>
          <a:prstGeom prst="ellipse">
            <a:avLst/>
          </a:prstGeom>
          <a:solidFill>
            <a:srgbClr val="FDE1C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32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2994" y="1631092"/>
            <a:ext cx="46131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Impact? 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semble être favorisée par les zones d’atterrissement induites par les </a:t>
            </a:r>
            <a:r>
              <a:rPr lang="fr-FR" dirty="0" err="1" smtClean="0"/>
              <a:t>Jussies</a:t>
            </a:r>
            <a:r>
              <a:rPr lang="fr-FR" dirty="0" smtClean="0"/>
              <a:t>, zones peu propice pour la flore indigènes? Concurrence faible?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/>
              <a:t>u</a:t>
            </a:r>
            <a:r>
              <a:rPr lang="fr-FR" dirty="0" smtClean="0"/>
              <a:t>sages? Nécessité de gestion? &gt; semble passer inaperçu depuis 10 ans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p</a:t>
            </a:r>
            <a:r>
              <a:rPr lang="fr-FR" dirty="0" smtClean="0"/>
              <a:t>rospection à finaliser sur le Cher entre Tours et </a:t>
            </a:r>
            <a:r>
              <a:rPr lang="fr-FR" dirty="0" err="1" smtClean="0"/>
              <a:t>Chabris</a:t>
            </a:r>
            <a:endParaRPr lang="fr-FR" dirty="0"/>
          </a:p>
        </p:txBody>
      </p:sp>
      <p:pic>
        <p:nvPicPr>
          <p:cNvPr id="12" name="Imag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4" t="1038" r="30721" b="1730"/>
          <a:stretch/>
        </p:blipFill>
        <p:spPr bwMode="auto">
          <a:xfrm>
            <a:off x="5133735" y="1524699"/>
            <a:ext cx="3771367" cy="4711344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llipse 12"/>
          <p:cNvSpPr/>
          <p:nvPr/>
        </p:nvSpPr>
        <p:spPr>
          <a:xfrm rot="642723">
            <a:off x="5959155" y="4394120"/>
            <a:ext cx="1152000" cy="156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9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6"/>
            <a:ext cx="9144000" cy="6857999"/>
          </a:xfrm>
          <a:prstGeom prst="rect">
            <a:avLst/>
          </a:prstGeom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0" y="5918200"/>
            <a:ext cx="9144000" cy="11430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E7B2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" rIns="27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350" smtClean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20558" y="4226011"/>
            <a:ext cx="5321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C000"/>
                </a:solidFill>
              </a:rPr>
              <a:t>Merci de votre attention!</a:t>
            </a:r>
            <a:endParaRPr lang="fr-FR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Plan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3811" y="2946793"/>
            <a:ext cx="3215859" cy="1400309"/>
          </a:xfrm>
        </p:spPr>
        <p:txBody>
          <a:bodyPr/>
          <a:lstStyle/>
          <a:p>
            <a:pPr eaLnBrk="1" hangingPunct="1"/>
            <a:r>
              <a:rPr lang="fr-FR" altLang="fr-FR" sz="1800" b="1" dirty="0">
                <a:solidFill>
                  <a:srgbClr val="FF0000"/>
                </a:solidFill>
              </a:rPr>
              <a:t>Origine / Description</a:t>
            </a:r>
          </a:p>
          <a:p>
            <a:pPr eaLnBrk="1" hangingPunct="1"/>
            <a:r>
              <a:rPr lang="fr-FR" altLang="fr-FR" sz="1800" dirty="0"/>
              <a:t>Situation en 2015</a:t>
            </a:r>
          </a:p>
          <a:p>
            <a:pPr eaLnBrk="1" hangingPunct="1"/>
            <a:r>
              <a:rPr lang="fr-FR" altLang="fr-FR" sz="1800" dirty="0"/>
              <a:t>Situation en 2016</a:t>
            </a:r>
          </a:p>
          <a:p>
            <a:pPr eaLnBrk="1" hangingPunct="1"/>
            <a:r>
              <a:rPr lang="fr-FR" altLang="fr-FR" sz="1800" dirty="0"/>
              <a:t>En 2017?</a:t>
            </a:r>
          </a:p>
        </p:txBody>
      </p:sp>
    </p:spTree>
    <p:extLst>
      <p:ext uri="{BB962C8B-B14F-4D97-AF65-F5344CB8AC3E}">
        <p14:creationId xmlns:p14="http://schemas.microsoft.com/office/powerpoint/2010/main" val="10496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obot.org/efloras/FloraData/001/Map/22/Sagittaria_latifolia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11958" r="1223" b="11165"/>
          <a:stretch/>
        </p:blipFill>
        <p:spPr bwMode="auto">
          <a:xfrm>
            <a:off x="524655" y="749278"/>
            <a:ext cx="4317168" cy="49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653385" y="526857"/>
            <a:ext cx="222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Origine: est de l’Amérique du nord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653385" y="1428900"/>
            <a:ext cx="328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Espèce amphibie, formant des populations clonales par émission de stolons, propagation par hydrochorie</a:t>
            </a:r>
            <a:endParaRPr lang="fr-FR" dirty="0"/>
          </a:p>
        </p:txBody>
      </p:sp>
      <p:pic>
        <p:nvPicPr>
          <p:cNvPr id="5" name="Image 4" descr="Sagittaria latifolia RD_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55234" y="4265254"/>
            <a:ext cx="3286148" cy="230456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653385" y="2826725"/>
            <a:ext cx="3280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Feuilles sagittées, à extrémité souvent obtuses, jamais de feuilles </a:t>
            </a:r>
            <a:r>
              <a:rPr lang="fr-FR" dirty="0" err="1" smtClean="0"/>
              <a:t>rubannées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96128" y="6419631"/>
            <a:ext cx="18573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>
                <a:solidFill>
                  <a:schemeClr val="bg1"/>
                </a:solidFill>
                <a:cs typeface="Times New Roman"/>
              </a:rPr>
              <a:t>© CBNBP/MNHN R. Dupré</a:t>
            </a:r>
            <a:endParaRPr lang="fr-FR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Plan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3811" y="2946793"/>
            <a:ext cx="3215859" cy="1400309"/>
          </a:xfrm>
        </p:spPr>
        <p:txBody>
          <a:bodyPr/>
          <a:lstStyle/>
          <a:p>
            <a:pPr eaLnBrk="1" hangingPunct="1"/>
            <a:r>
              <a:rPr lang="fr-FR" altLang="fr-FR" sz="1800" dirty="0"/>
              <a:t>Origine / Description</a:t>
            </a:r>
          </a:p>
          <a:p>
            <a:pPr eaLnBrk="1" hangingPunct="1"/>
            <a:r>
              <a:rPr lang="fr-FR" altLang="fr-FR" sz="1800" b="1" dirty="0">
                <a:solidFill>
                  <a:srgbClr val="FF0000"/>
                </a:solidFill>
              </a:rPr>
              <a:t>Situation en 2015</a:t>
            </a:r>
          </a:p>
          <a:p>
            <a:pPr eaLnBrk="1" hangingPunct="1"/>
            <a:r>
              <a:rPr lang="fr-FR" altLang="fr-FR" sz="1800" dirty="0"/>
              <a:t>Situation en 2016</a:t>
            </a:r>
          </a:p>
          <a:p>
            <a:pPr eaLnBrk="1" hangingPunct="1"/>
            <a:r>
              <a:rPr lang="fr-FR" altLang="fr-FR" sz="1800" dirty="0"/>
              <a:t>En 2017?</a:t>
            </a:r>
          </a:p>
        </p:txBody>
      </p:sp>
    </p:spTree>
    <p:extLst>
      <p:ext uri="{BB962C8B-B14F-4D97-AF65-F5344CB8AC3E}">
        <p14:creationId xmlns:p14="http://schemas.microsoft.com/office/powerpoint/2010/main" val="29512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9" t="35567" r="56269" b="25044"/>
          <a:stretch/>
        </p:blipFill>
        <p:spPr bwMode="auto">
          <a:xfrm>
            <a:off x="5175078" y="753749"/>
            <a:ext cx="3580698" cy="446400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94487" y="1721709"/>
            <a:ext cx="3682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18 : marais de Bourges + une mare communale ;</a:t>
            </a:r>
          </a:p>
          <a:p>
            <a:r>
              <a:rPr lang="fr-FR" dirty="0" smtClean="0"/>
              <a:t>36 : une station de 2013 ; </a:t>
            </a:r>
          </a:p>
          <a:p>
            <a:r>
              <a:rPr lang="fr-FR" dirty="0" smtClean="0"/>
              <a:t>37 : deux stations, une seule ré-observée en 2015 ;</a:t>
            </a:r>
          </a:p>
          <a:p>
            <a:r>
              <a:rPr lang="fr-FR" dirty="0" smtClean="0"/>
              <a:t>45 : une mention de 2005 ; </a:t>
            </a:r>
          </a:p>
          <a:p>
            <a:endParaRPr lang="fr-FR" dirty="0"/>
          </a:p>
          <a:p>
            <a:r>
              <a:rPr lang="fr-FR" dirty="0" smtClean="0"/>
              <a:t>Non observée : 28 + 41.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9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Plan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3811" y="2946793"/>
            <a:ext cx="3215859" cy="1400309"/>
          </a:xfrm>
        </p:spPr>
        <p:txBody>
          <a:bodyPr/>
          <a:lstStyle/>
          <a:p>
            <a:pPr eaLnBrk="1" hangingPunct="1"/>
            <a:r>
              <a:rPr lang="fr-FR" altLang="fr-FR" sz="1800" dirty="0"/>
              <a:t>Origine / Description</a:t>
            </a:r>
          </a:p>
          <a:p>
            <a:pPr eaLnBrk="1" hangingPunct="1"/>
            <a:r>
              <a:rPr lang="fr-FR" altLang="fr-FR" sz="1800" dirty="0"/>
              <a:t>Situation en 2015</a:t>
            </a:r>
          </a:p>
          <a:p>
            <a:pPr eaLnBrk="1" hangingPunct="1"/>
            <a:r>
              <a:rPr lang="fr-FR" altLang="fr-FR" sz="1800" b="1" dirty="0">
                <a:solidFill>
                  <a:srgbClr val="FF0000"/>
                </a:solidFill>
              </a:rPr>
              <a:t>Situation en 2016</a:t>
            </a:r>
          </a:p>
          <a:p>
            <a:pPr eaLnBrk="1" hangingPunct="1"/>
            <a:r>
              <a:rPr lang="fr-FR" altLang="fr-FR" sz="1800" dirty="0"/>
              <a:t>En 2017?</a:t>
            </a:r>
          </a:p>
        </p:txBody>
      </p:sp>
    </p:spTree>
    <p:extLst>
      <p:ext uri="{BB962C8B-B14F-4D97-AF65-F5344CB8AC3E}">
        <p14:creationId xmlns:p14="http://schemas.microsoft.com/office/powerpoint/2010/main" val="15083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4" t="1038" r="30721" b="1730"/>
          <a:stretch/>
        </p:blipFill>
        <p:spPr bwMode="auto">
          <a:xfrm>
            <a:off x="4793092" y="528543"/>
            <a:ext cx="4136723" cy="5097899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1362" y="1614616"/>
            <a:ext cx="41917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18 : observée sur 4 communes en bordure de l’Yèvre et du Cher ;</a:t>
            </a:r>
          </a:p>
          <a:p>
            <a:r>
              <a:rPr lang="fr-FR" dirty="0" smtClean="0"/>
              <a:t>28 : plantée dans une mare communale ;</a:t>
            </a:r>
          </a:p>
          <a:p>
            <a:r>
              <a:rPr lang="fr-FR" dirty="0" smtClean="0"/>
              <a:t>36 : observée en 2 petites populations sur la commune de </a:t>
            </a:r>
            <a:r>
              <a:rPr lang="fr-FR" dirty="0" err="1" smtClean="0"/>
              <a:t>Chabris</a:t>
            </a:r>
            <a:r>
              <a:rPr lang="fr-FR" dirty="0" smtClean="0"/>
              <a:t> (M. </a:t>
            </a:r>
            <a:r>
              <a:rPr lang="fr-FR" dirty="0" err="1" smtClean="0"/>
              <a:t>Chottin</a:t>
            </a:r>
            <a:r>
              <a:rPr lang="fr-FR" dirty="0" smtClean="0"/>
              <a:t>) en bordure du Cher ;</a:t>
            </a:r>
          </a:p>
          <a:p>
            <a:r>
              <a:rPr lang="fr-FR" dirty="0" smtClean="0"/>
              <a:t>37 : observée en grande population à </a:t>
            </a:r>
            <a:r>
              <a:rPr lang="fr-FR" dirty="0" err="1" smtClean="0"/>
              <a:t>Joué-les-Tours</a:t>
            </a:r>
            <a:r>
              <a:rPr lang="fr-FR" dirty="0" smtClean="0"/>
              <a:t> en bordure du Cher (M. </a:t>
            </a:r>
            <a:r>
              <a:rPr lang="fr-FR" dirty="0" err="1" smtClean="0"/>
              <a:t>Ricou</a:t>
            </a:r>
            <a:r>
              <a:rPr lang="fr-FR" dirty="0" smtClean="0"/>
              <a:t>) ;</a:t>
            </a:r>
          </a:p>
          <a:p>
            <a:r>
              <a:rPr lang="fr-FR" dirty="0" smtClean="0"/>
              <a:t>41 : observée sur 5 communes en bordure du Cher ;</a:t>
            </a:r>
          </a:p>
          <a:p>
            <a:r>
              <a:rPr lang="fr-FR" dirty="0" smtClean="0"/>
              <a:t>45 : non ré-observée (M. </a:t>
            </a:r>
            <a:r>
              <a:rPr lang="fr-FR" dirty="0" err="1" smtClean="0"/>
              <a:t>Chantereau</a:t>
            </a:r>
            <a:r>
              <a:rPr lang="fr-FR" dirty="0" smtClean="0"/>
              <a:t>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09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1" y="74139"/>
            <a:ext cx="3295138" cy="247135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5633" y="2545492"/>
            <a:ext cx="102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Langon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33" y="74139"/>
            <a:ext cx="4550033" cy="34125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34" y="74139"/>
            <a:ext cx="1444551" cy="108341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601916" y="3486664"/>
            <a:ext cx="211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St-Julien-sur-Cher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1" y="3072713"/>
            <a:ext cx="4020067" cy="30150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14399" y="6194857"/>
            <a:ext cx="402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St-Loup-sur-Cher / Villefranche-sur-Cher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16751"/>
          <a:stretch/>
        </p:blipFill>
        <p:spPr>
          <a:xfrm>
            <a:off x="4934466" y="3855996"/>
            <a:ext cx="3871784" cy="281421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9443" y="2404990"/>
            <a:ext cx="13680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>
                <a:solidFill>
                  <a:schemeClr val="bg1"/>
                </a:solidFill>
                <a:cs typeface="Times New Roman"/>
              </a:rPr>
              <a:t>© CBNBP/MNHN F. Desmoulins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67191" y="3323513"/>
            <a:ext cx="13680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>
                <a:solidFill>
                  <a:schemeClr val="bg1"/>
                </a:solidFill>
                <a:cs typeface="Times New Roman"/>
              </a:rPr>
              <a:t>© CBNBP/MNHN F. Desmoulins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88005" y="6515674"/>
            <a:ext cx="13680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>
                <a:solidFill>
                  <a:schemeClr val="bg1"/>
                </a:solidFill>
                <a:cs typeface="Times New Roman"/>
              </a:rPr>
              <a:t>© CBNBP/MNHN F. Desmoulins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1813" y="5934903"/>
            <a:ext cx="13680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>
                <a:solidFill>
                  <a:schemeClr val="bg1"/>
                </a:solidFill>
                <a:cs typeface="Times New Roman"/>
              </a:rPr>
              <a:t>© CBNBP/MNHN F. Desmoulins</a:t>
            </a:r>
            <a:endParaRPr lang="fr-FR" sz="600" dirty="0">
              <a:solidFill>
                <a:schemeClr val="bg1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2463114" y="-131810"/>
            <a:ext cx="1092890" cy="1323439"/>
            <a:chOff x="2075933" y="32949"/>
            <a:chExt cx="1092890" cy="1323439"/>
          </a:xfrm>
        </p:grpSpPr>
        <p:sp>
          <p:nvSpPr>
            <p:cNvPr id="16" name="ZoneTexte 15"/>
            <p:cNvSpPr txBox="1"/>
            <p:nvPr/>
          </p:nvSpPr>
          <p:spPr>
            <a:xfrm>
              <a:off x="2075933" y="32949"/>
              <a:ext cx="5986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8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335427" y="621956"/>
              <a:ext cx="598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4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570203" y="235977"/>
              <a:ext cx="598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6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124887" y="2877957"/>
            <a:ext cx="1092890" cy="1323439"/>
            <a:chOff x="2075933" y="32949"/>
            <a:chExt cx="1092890" cy="1323439"/>
          </a:xfrm>
        </p:grpSpPr>
        <p:sp>
          <p:nvSpPr>
            <p:cNvPr id="21" name="ZoneTexte 20"/>
            <p:cNvSpPr txBox="1"/>
            <p:nvPr/>
          </p:nvSpPr>
          <p:spPr>
            <a:xfrm>
              <a:off x="2075933" y="32949"/>
              <a:ext cx="5986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8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335427" y="621956"/>
              <a:ext cx="598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4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570203" y="235977"/>
              <a:ext cx="598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6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7840047" y="3671330"/>
            <a:ext cx="1092890" cy="1323439"/>
            <a:chOff x="2075933" y="32949"/>
            <a:chExt cx="1092890" cy="1323439"/>
          </a:xfrm>
        </p:grpSpPr>
        <p:sp>
          <p:nvSpPr>
            <p:cNvPr id="25" name="ZoneTexte 24"/>
            <p:cNvSpPr txBox="1"/>
            <p:nvPr/>
          </p:nvSpPr>
          <p:spPr>
            <a:xfrm>
              <a:off x="2075933" y="32949"/>
              <a:ext cx="5986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8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335427" y="621956"/>
              <a:ext cx="598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4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570203" y="235977"/>
              <a:ext cx="598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6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3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6" y="46054"/>
            <a:ext cx="2880000" cy="216000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2" y="2863818"/>
            <a:ext cx="4260212" cy="319516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909672" y="222831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Thénioux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06303" y="6079205"/>
            <a:ext cx="238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St-Georges-sur-la-Prée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44" y="64073"/>
            <a:ext cx="2880000" cy="216000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4018167" y="22288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Foëcy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72" y="64073"/>
            <a:ext cx="2896278" cy="3861704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12" name="ZoneTexte 11"/>
          <p:cNvSpPr txBox="1"/>
          <p:nvPr/>
        </p:nvSpPr>
        <p:spPr>
          <a:xfrm>
            <a:off x="172653" y="5907365"/>
            <a:ext cx="13680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>
                <a:solidFill>
                  <a:schemeClr val="bg1"/>
                </a:solidFill>
                <a:cs typeface="Times New Roman"/>
              </a:rPr>
              <a:t>© CBNBP/MNHN F. Desmoulins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17944" y="3781045"/>
            <a:ext cx="13680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>
                <a:solidFill>
                  <a:schemeClr val="bg1"/>
                </a:solidFill>
                <a:cs typeface="Times New Roman"/>
              </a:rPr>
              <a:t>© CBNBP/MNHN F. Desmoulins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3013" y="2058997"/>
            <a:ext cx="13680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>
                <a:solidFill>
                  <a:schemeClr val="bg1"/>
                </a:solidFill>
                <a:cs typeface="Times New Roman"/>
              </a:rPr>
              <a:t>© CBNBP/MNHN F. Desmoulins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091720" y="2079224"/>
            <a:ext cx="13680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>
                <a:solidFill>
                  <a:schemeClr val="bg1"/>
                </a:solidFill>
                <a:cs typeface="Times New Roman"/>
              </a:rPr>
              <a:t>© CBNBP/MNHN F. Desmoulins</a:t>
            </a:r>
            <a:endParaRPr lang="fr-FR" sz="600" dirty="0">
              <a:solidFill>
                <a:schemeClr val="bg1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22" y="4034606"/>
            <a:ext cx="4344428" cy="28962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ZoneTexte 16"/>
          <p:cNvSpPr txBox="1"/>
          <p:nvPr/>
        </p:nvSpPr>
        <p:spPr>
          <a:xfrm>
            <a:off x="8055132" y="6775988"/>
            <a:ext cx="13680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>
                <a:solidFill>
                  <a:schemeClr val="bg1"/>
                </a:solidFill>
                <a:cs typeface="Times New Roman"/>
              </a:rPr>
              <a:t>© CBNBP/MNHN </a:t>
            </a:r>
            <a:r>
              <a:rPr lang="fr-FR" sz="600" dirty="0" smtClean="0">
                <a:solidFill>
                  <a:schemeClr val="bg1"/>
                </a:solidFill>
                <a:cs typeface="Times New Roman"/>
              </a:rPr>
              <a:t>R. Dupré</a:t>
            </a:r>
            <a:endParaRPr lang="fr-FR" sz="600" dirty="0">
              <a:solidFill>
                <a:schemeClr val="bg1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73844" y="-169816"/>
            <a:ext cx="1092890" cy="1323439"/>
            <a:chOff x="2075933" y="32949"/>
            <a:chExt cx="1092890" cy="1323439"/>
          </a:xfrm>
        </p:grpSpPr>
        <p:sp>
          <p:nvSpPr>
            <p:cNvPr id="19" name="ZoneTexte 18"/>
            <p:cNvSpPr txBox="1"/>
            <p:nvPr/>
          </p:nvSpPr>
          <p:spPr>
            <a:xfrm>
              <a:off x="2075933" y="32949"/>
              <a:ext cx="5986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8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335427" y="621956"/>
              <a:ext cx="598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4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570203" y="235977"/>
              <a:ext cx="598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6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125029" y="-169816"/>
            <a:ext cx="1092890" cy="1323439"/>
            <a:chOff x="2075933" y="32949"/>
            <a:chExt cx="1092890" cy="1323439"/>
          </a:xfrm>
        </p:grpSpPr>
        <p:sp>
          <p:nvSpPr>
            <p:cNvPr id="23" name="ZoneTexte 22"/>
            <p:cNvSpPr txBox="1"/>
            <p:nvPr/>
          </p:nvSpPr>
          <p:spPr>
            <a:xfrm>
              <a:off x="2075933" y="32949"/>
              <a:ext cx="5986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8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335427" y="621956"/>
              <a:ext cx="598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4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570203" y="235977"/>
              <a:ext cx="598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6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8076038" y="3799236"/>
            <a:ext cx="1092890" cy="1323439"/>
            <a:chOff x="2075933" y="32949"/>
            <a:chExt cx="1092890" cy="1323439"/>
          </a:xfrm>
        </p:grpSpPr>
        <p:sp>
          <p:nvSpPr>
            <p:cNvPr id="27" name="ZoneTexte 26"/>
            <p:cNvSpPr txBox="1"/>
            <p:nvPr/>
          </p:nvSpPr>
          <p:spPr>
            <a:xfrm>
              <a:off x="2075933" y="32949"/>
              <a:ext cx="5986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8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335427" y="621956"/>
              <a:ext cx="598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4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570203" y="235977"/>
              <a:ext cx="598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dirty="0" smtClean="0">
                  <a:solidFill>
                    <a:srgbClr val="FF0000"/>
                  </a:solidFill>
                  <a:latin typeface="Brush Script MT" panose="03060802040406070304" pitchFamily="66" charset="0"/>
                </a:rPr>
                <a:t>?</a:t>
              </a:r>
              <a:endParaRPr lang="fr-FR" sz="6000" dirty="0">
                <a:solidFill>
                  <a:srgbClr val="FF0000"/>
                </a:solidFill>
                <a:latin typeface="Brush Script MT" panose="030608020404060703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Tw Cen MT"/>
        <a:ea typeface=""/>
        <a:cs typeface="Arial"/>
      </a:majorFont>
      <a:minorFont>
        <a:latin typeface="Tw Cen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Tw Cen MT"/>
        <a:ea typeface=""/>
        <a:cs typeface="Arial"/>
      </a:majorFont>
      <a:minorFont>
        <a:latin typeface="Tw Cen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398</Words>
  <Application>Microsoft Office PowerPoint</Application>
  <PresentationFormat>Affichage à l'écran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Brush Script MT</vt:lpstr>
      <vt:lpstr>Times New Roman</vt:lpstr>
      <vt:lpstr>Tw Cen MT</vt:lpstr>
      <vt:lpstr>1_Conception personnalisée</vt:lpstr>
      <vt:lpstr>2_Conception personnalisée</vt:lpstr>
      <vt:lpstr>Présentation PowerPoint</vt:lpstr>
      <vt:lpstr>Plan</vt:lpstr>
      <vt:lpstr>Présentation PowerPoint</vt:lpstr>
      <vt:lpstr>Plan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</vt:lpstr>
      <vt:lpstr>Présentation PowerPoint</vt:lpstr>
      <vt:lpstr>Présentation PowerPoint</vt:lpstr>
    </vt:vector>
  </TitlesOfParts>
  <Company>Muséum national d'histoire naturelle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DESMOULINS Florient - DREAL Centre/CBNBP</dc:creator>
  <cp:lastModifiedBy>DESMOULINS Florient - DREAL Centre/CBNBP</cp:lastModifiedBy>
  <cp:revision>20</cp:revision>
  <dcterms:created xsi:type="dcterms:W3CDTF">2016-11-29T10:55:58Z</dcterms:created>
  <dcterms:modified xsi:type="dcterms:W3CDTF">2016-11-29T17:45:25Z</dcterms:modified>
</cp:coreProperties>
</file>