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397" r:id="rId4"/>
    <p:sldId id="389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14" r:id="rId17"/>
    <p:sldId id="409" r:id="rId18"/>
    <p:sldId id="415" r:id="rId19"/>
    <p:sldId id="413" r:id="rId20"/>
    <p:sldId id="410" r:id="rId21"/>
    <p:sldId id="416" r:id="rId22"/>
    <p:sldId id="417" r:id="rId23"/>
    <p:sldId id="292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33"/>
    <a:srgbClr val="006C31"/>
    <a:srgbClr val="E4EAA4"/>
    <a:srgbClr val="CC6600"/>
    <a:srgbClr val="FADC86"/>
    <a:srgbClr val="FF9933"/>
    <a:srgbClr val="F8BAA6"/>
    <a:srgbClr val="FF3300"/>
    <a:srgbClr val="C4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FA5EB-C8B9-4923-B4BB-0A01529832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137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71CEF3-960E-485D-9F73-0A696FF9F6F3}" type="datetimeFigureOut">
              <a:rPr lang="fr-FR"/>
              <a:pPr>
                <a:defRPr/>
              </a:pPr>
              <a:t>05/12/2016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0133AF-F621-427D-876B-328FC8C73F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087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FCF0AF7-C06D-46DE-94FF-0DFD09417F2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F711A00-7104-44D0-8DB9-7073331BA0D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288925"/>
            <a:ext cx="2057400" cy="5865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288925"/>
            <a:ext cx="6019800" cy="5865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1185EA7-127F-48C2-8B7E-264BF26E8F3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45A4C72-EC5A-4FE6-A81A-04CF20D0814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86501A2-7A9A-4BCA-88F6-E46638607C9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737C144-B2CF-4583-815D-71937F295F4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9545768-2CBE-4AAC-B2F1-47B1961DC66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2AF3AE6-0AC6-4393-895B-EB7A231D468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5DD0EBB-91DA-4C64-8444-2BADB643EAC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BD6599A-644D-466A-A460-D776C3FF061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107D7F3-56A2-41B9-AE0A-C33342EEF0F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0"/>
            <a:ext cx="16494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8"/>
          <p:cNvSpPr>
            <a:spLocks noChangeArrowheads="1"/>
          </p:cNvSpPr>
          <p:nvPr userDrawn="1"/>
        </p:nvSpPr>
        <p:spPr bwMode="auto">
          <a:xfrm>
            <a:off x="0" y="5918200"/>
            <a:ext cx="9144000" cy="1143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7B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pic>
        <p:nvPicPr>
          <p:cNvPr id="1028" name="Picture 9" descr="Herbe_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547688" y="2871788"/>
            <a:ext cx="1647826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90725" y="288925"/>
            <a:ext cx="6772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w Cen MT" pitchFamily="34" charset="0"/>
              </a:defRPr>
            </a:lvl1pPr>
          </a:lstStyle>
          <a:p>
            <a:r>
              <a:rPr lang="fr-FR" altLang="fr-FR"/>
              <a:t>	</a:t>
            </a:r>
            <a:fld id="{8B117738-EA1D-496C-9F08-67D0C86E5EF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E7B22E"/>
          </a:solidFill>
          <a:latin typeface="Tw Cen MT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CC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CC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CC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CC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CC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CC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CC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CC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CCCC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e.gervais@cen-centre.org" TargetMode="External"/><Relationship Id="rId2" Type="http://schemas.openxmlformats.org/officeDocument/2006/relationships/hyperlink" Target="mailto:simon.nobilliaux@developpement-durable.gou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mailto:helene.gervais@cen-centrevaldeloir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857364"/>
            <a:ext cx="9144000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3538" lvl="3" algn="ctr" eaLnBrk="1" hangingPunct="1">
              <a:spcBef>
                <a:spcPct val="20000"/>
              </a:spcBef>
              <a:defRPr/>
            </a:pPr>
            <a:r>
              <a:rPr lang="fr-FR" sz="4400" b="1" dirty="0">
                <a:solidFill>
                  <a:srgbClr val="FF6600"/>
                </a:solidFill>
                <a:latin typeface="Tw Cen MT" pitchFamily="34" charset="0"/>
                <a:cs typeface="Arial" charset="0"/>
              </a:rPr>
              <a:t>Groupe de travail plantes </a:t>
            </a:r>
            <a:r>
              <a:rPr lang="fr-FR" sz="4400" b="1" dirty="0" smtClean="0">
                <a:solidFill>
                  <a:srgbClr val="FF6600"/>
                </a:solidFill>
                <a:latin typeface="Tw Cen MT" pitchFamily="34" charset="0"/>
                <a:cs typeface="Arial" charset="0"/>
              </a:rPr>
              <a:t>invasives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357290" y="6215082"/>
            <a:ext cx="314324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600" b="1" i="1" dirty="0" smtClean="0">
                <a:solidFill>
                  <a:srgbClr val="FF3300"/>
                </a:solidFill>
                <a:latin typeface="Tw Cen MT" pitchFamily="34" charset="0"/>
              </a:rPr>
              <a:t>06 décembre 2016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9933"/>
                </a:solidFill>
                <a:latin typeface="+mj-lt"/>
              </a:rPr>
              <a:t>Analyse de Weber et Gut</a:t>
            </a:r>
            <a:endParaRPr lang="fr-FR" sz="3200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9" name="Image 8" descr="Impatiens glandulifera RD_6 pers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14290"/>
            <a:ext cx="1285884" cy="1155032"/>
          </a:xfrm>
          <a:prstGeom prst="rect">
            <a:avLst/>
          </a:prstGeom>
        </p:spPr>
      </p:pic>
      <p:pic>
        <p:nvPicPr>
          <p:cNvPr id="10" name="Image 9" descr="2Ludwigia CBNBP-MNHN P.VAHRAMEEV 2.JPG"/>
          <p:cNvPicPr>
            <a:picLocks noChangeAspect="1"/>
          </p:cNvPicPr>
          <p:nvPr/>
        </p:nvPicPr>
        <p:blipFill>
          <a:blip r:embed="rId3" cstate="print"/>
          <a:srcRect r="16407"/>
          <a:stretch>
            <a:fillRect/>
          </a:stretch>
        </p:blipFill>
        <p:spPr>
          <a:xfrm>
            <a:off x="3857620" y="214290"/>
            <a:ext cx="1285884" cy="1153703"/>
          </a:xfrm>
          <a:prstGeom prst="rect">
            <a:avLst/>
          </a:prstGeom>
        </p:spPr>
      </p:pic>
      <p:pic>
        <p:nvPicPr>
          <p:cNvPr id="11" name="Image 10" descr="MNHN-CBNBP R.DUPRE Mimulus guttatus.jpg"/>
          <p:cNvPicPr>
            <a:picLocks noChangeAspect="1"/>
          </p:cNvPicPr>
          <p:nvPr/>
        </p:nvPicPr>
        <p:blipFill>
          <a:blip r:embed="rId4" cstate="print"/>
          <a:srcRect b="42026"/>
          <a:stretch>
            <a:fillRect/>
          </a:stretch>
        </p:blipFill>
        <p:spPr>
          <a:xfrm>
            <a:off x="7000892" y="214290"/>
            <a:ext cx="1285884" cy="1157296"/>
          </a:xfrm>
          <a:prstGeom prst="rect">
            <a:avLst/>
          </a:prstGeom>
        </p:spPr>
      </p:pic>
      <p:pic>
        <p:nvPicPr>
          <p:cNvPr id="12" name="Image 11" descr="galega officinalis jc_3.jpg"/>
          <p:cNvPicPr>
            <a:picLocks noChangeAspect="1"/>
          </p:cNvPicPr>
          <p:nvPr/>
        </p:nvPicPr>
        <p:blipFill>
          <a:blip r:embed="rId5" cstate="print"/>
          <a:srcRect l="5259" t="5208" b="38562"/>
          <a:stretch>
            <a:fillRect/>
          </a:stretch>
        </p:blipFill>
        <p:spPr>
          <a:xfrm>
            <a:off x="5429256" y="214291"/>
            <a:ext cx="1287053" cy="1150098"/>
          </a:xfrm>
          <a:prstGeom prst="rect">
            <a:avLst/>
          </a:prstGeom>
        </p:spPr>
      </p:pic>
      <p:pic>
        <p:nvPicPr>
          <p:cNvPr id="14" name="Image 13" descr="logo cbn-mnh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572008"/>
            <a:ext cx="1643074" cy="96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Résultats bruts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7224" y="2143116"/>
            <a:ext cx="78581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Taxons analysés selon la méthode de Weber et Gut :</a:t>
            </a:r>
          </a:p>
          <a:p>
            <a:endParaRPr lang="fr-FR" sz="1400" dirty="0" smtClean="0"/>
          </a:p>
          <a:p>
            <a:pPr algn="ctr"/>
            <a:r>
              <a:rPr lang="fr-FR" sz="3200" b="1" dirty="0" smtClean="0"/>
              <a:t>555</a:t>
            </a:r>
          </a:p>
          <a:p>
            <a:endParaRPr lang="fr-FR" sz="1600" b="1" dirty="0" smtClean="0"/>
          </a:p>
          <a:p>
            <a:r>
              <a:rPr lang="fr-FR" sz="2800" b="1" dirty="0" smtClean="0"/>
              <a:t>	</a:t>
            </a:r>
            <a:r>
              <a:rPr lang="fr-FR" sz="2200" dirty="0" smtClean="0"/>
              <a:t>- 205 taxons </a:t>
            </a:r>
            <a:r>
              <a:rPr lang="fr-FR" sz="2200" b="1" dirty="0" smtClean="0"/>
              <a:t>naturalisés</a:t>
            </a:r>
            <a:r>
              <a:rPr lang="fr-FR" sz="2200" dirty="0" smtClean="0"/>
              <a:t> en CVL ;</a:t>
            </a:r>
          </a:p>
          <a:p>
            <a:r>
              <a:rPr lang="fr-FR" sz="2200" dirty="0" smtClean="0"/>
              <a:t>	- 312 taxons </a:t>
            </a:r>
            <a:r>
              <a:rPr lang="fr-FR" sz="2200" b="1" dirty="0" smtClean="0"/>
              <a:t>cultivés</a:t>
            </a:r>
            <a:r>
              <a:rPr lang="fr-FR" sz="2200" dirty="0" smtClean="0"/>
              <a:t> en CVL (mais non naturalisés) ;</a:t>
            </a:r>
          </a:p>
          <a:p>
            <a:r>
              <a:rPr lang="fr-FR" sz="2200" dirty="0" smtClean="0"/>
              <a:t>	- 38 taxons considérés comme invasifs dans les 	régions limitrophes </a:t>
            </a:r>
            <a:r>
              <a:rPr lang="fr-FR" sz="1600" dirty="0" smtClean="0"/>
              <a:t>(n’étant ni naturalisés ni cultivés en 	région Centre-Val de Loire).</a:t>
            </a:r>
          </a:p>
          <a:p>
            <a:r>
              <a:rPr lang="fr-FR" sz="2400" dirty="0" smtClean="0"/>
              <a:t>	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Résultats bruts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14414" y="3857628"/>
            <a:ext cx="7929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fr-FR" sz="2000" dirty="0" smtClean="0">
                <a:solidFill>
                  <a:srgbClr val="FF0000"/>
                </a:solidFill>
              </a:rPr>
              <a:t>Espèce/groupe à risque élevé (&gt;27 pts) : </a:t>
            </a:r>
            <a:r>
              <a:rPr lang="fr-FR" sz="2000" b="1" dirty="0" smtClean="0">
                <a:solidFill>
                  <a:srgbClr val="FF0000"/>
                </a:solidFill>
              </a:rPr>
              <a:t>89 (20,3%) ;</a:t>
            </a:r>
          </a:p>
          <a:p>
            <a:pPr defTabSz="540000">
              <a:spcAft>
                <a:spcPts val="1200"/>
              </a:spcAft>
            </a:pPr>
            <a:r>
              <a:rPr lang="fr-FR" sz="2000" dirty="0" smtClean="0">
                <a:solidFill>
                  <a:srgbClr val="C47D1E"/>
                </a:solidFill>
              </a:rPr>
              <a:t>Espèce/groupe à risque moyen (20 pts &lt; T &lt;28 pts) :</a:t>
            </a:r>
            <a:r>
              <a:rPr lang="fr-FR" sz="2000" b="1" dirty="0" smtClean="0">
                <a:solidFill>
                  <a:srgbClr val="C47D1E"/>
                </a:solidFill>
              </a:rPr>
              <a:t> 152 (33,7%) ;</a:t>
            </a:r>
          </a:p>
          <a:p>
            <a:pPr defTabSz="540000">
              <a:spcAft>
                <a:spcPts val="1200"/>
              </a:spcAft>
            </a:pPr>
            <a:r>
              <a:rPr lang="fr-FR" sz="2000" dirty="0" smtClean="0">
                <a:solidFill>
                  <a:srgbClr val="00B050"/>
                </a:solidFill>
              </a:rPr>
              <a:t>Espèce/groupe à risque faible (&lt;21 pts) : </a:t>
            </a:r>
            <a:r>
              <a:rPr lang="fr-FR" sz="2000" b="1" dirty="0" smtClean="0">
                <a:solidFill>
                  <a:srgbClr val="00B050"/>
                </a:solidFill>
              </a:rPr>
              <a:t>215 (46,0%).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214414" y="185736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Les chiffres présentés correspondent aux espèces et/ou groupes d’espèces (soit un total de </a:t>
            </a:r>
            <a:r>
              <a:rPr lang="fr-FR" sz="2400" b="1" dirty="0" smtClean="0"/>
              <a:t>456</a:t>
            </a:r>
            <a:r>
              <a:rPr lang="fr-FR" sz="2400" dirty="0" smtClean="0"/>
              <a:t> espèces ou groupes d’espèces).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Solidago canadensis JC_2.JPG"/>
          <p:cNvPicPr>
            <a:picLocks noChangeAspect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>
          <a:xfrm>
            <a:off x="1428728" y="3446336"/>
            <a:ext cx="1852828" cy="2554432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000760" y="6143644"/>
            <a:ext cx="2071702" cy="612000"/>
          </a:xfrm>
          <a:prstGeom prst="roundRect">
            <a:avLst/>
          </a:prstGeom>
          <a:solidFill>
            <a:srgbClr val="C4F5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868" y="6143644"/>
            <a:ext cx="2286016" cy="612000"/>
          </a:xfrm>
          <a:prstGeom prst="roundRect">
            <a:avLst/>
          </a:prstGeom>
          <a:solidFill>
            <a:srgbClr val="FADC8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285852" y="6143644"/>
            <a:ext cx="2214578" cy="612000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Résultats bruts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Espèces/groupes </a:t>
            </a:r>
            <a:r>
              <a:rPr lang="fr-FR" sz="2400" b="1" dirty="0"/>
              <a:t>naturalisés</a:t>
            </a:r>
            <a:r>
              <a:rPr lang="fr-FR" sz="2400" dirty="0"/>
              <a:t> analysés : </a:t>
            </a:r>
            <a:r>
              <a:rPr lang="fr-FR" sz="2400" b="1" dirty="0" smtClean="0"/>
              <a:t>157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728" y="1962685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dont </a:t>
            </a:r>
            <a:r>
              <a:rPr lang="fr-FR" sz="2000" dirty="0">
                <a:solidFill>
                  <a:srgbClr val="FF0000"/>
                </a:solidFill>
              </a:rPr>
              <a:t>risque élevé (&gt;27 points) : </a:t>
            </a:r>
            <a:r>
              <a:rPr lang="fr-FR" sz="2000" b="1" dirty="0" smtClean="0">
                <a:solidFill>
                  <a:srgbClr val="FF0000"/>
                </a:solidFill>
              </a:rPr>
              <a:t>54 </a:t>
            </a:r>
            <a:r>
              <a:rPr lang="fr-FR" sz="2000" b="1" dirty="0">
                <a:solidFill>
                  <a:srgbClr val="FF0000"/>
                </a:solidFill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</a:rPr>
              <a:t>34,4%) ;</a:t>
            </a:r>
            <a:endParaRPr lang="fr-FR" sz="20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C47D1E"/>
                </a:solidFill>
              </a:rPr>
              <a:t>dont </a:t>
            </a:r>
            <a:r>
              <a:rPr lang="fr-FR" sz="2000" dirty="0">
                <a:solidFill>
                  <a:srgbClr val="C47D1E"/>
                </a:solidFill>
              </a:rPr>
              <a:t>risque moyen (20 points &lt; T &lt;28 points) :</a:t>
            </a:r>
            <a:r>
              <a:rPr lang="fr-FR" sz="2000" b="1" dirty="0">
                <a:solidFill>
                  <a:srgbClr val="C47D1E"/>
                </a:solidFill>
              </a:rPr>
              <a:t> </a:t>
            </a:r>
            <a:r>
              <a:rPr lang="fr-FR" sz="2000" b="1" dirty="0" smtClean="0">
                <a:solidFill>
                  <a:srgbClr val="C47D1E"/>
                </a:solidFill>
              </a:rPr>
              <a:t>51 </a:t>
            </a:r>
            <a:r>
              <a:rPr lang="fr-FR" sz="2000" b="1" dirty="0">
                <a:solidFill>
                  <a:srgbClr val="C47D1E"/>
                </a:solidFill>
              </a:rPr>
              <a:t>(</a:t>
            </a:r>
            <a:r>
              <a:rPr lang="fr-FR" sz="2000" b="1" dirty="0" smtClean="0">
                <a:solidFill>
                  <a:srgbClr val="C47D1E"/>
                </a:solidFill>
              </a:rPr>
              <a:t>32,5%) ;</a:t>
            </a:r>
            <a:endParaRPr lang="fr-FR" sz="2000" dirty="0">
              <a:solidFill>
                <a:srgbClr val="C47D1E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00B050"/>
                </a:solidFill>
              </a:rPr>
              <a:t>dont </a:t>
            </a:r>
            <a:r>
              <a:rPr lang="fr-FR" sz="2000" dirty="0">
                <a:solidFill>
                  <a:srgbClr val="00B050"/>
                </a:solidFill>
              </a:rPr>
              <a:t>risque faible (&lt;21 points) : </a:t>
            </a:r>
            <a:r>
              <a:rPr lang="fr-FR" sz="2000" b="1" dirty="0" smtClean="0">
                <a:solidFill>
                  <a:srgbClr val="00B050"/>
                </a:solidFill>
              </a:rPr>
              <a:t>52 (33,1%).</a:t>
            </a:r>
            <a:r>
              <a:rPr lang="fr-FR" sz="2000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14414" y="614027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0000"/>
                </a:solidFill>
              </a:rPr>
              <a:t>Solidago </a:t>
            </a:r>
            <a:r>
              <a:rPr lang="fr-FR" i="1" dirty="0" err="1" smtClean="0">
                <a:solidFill>
                  <a:srgbClr val="FF0000"/>
                </a:solidFill>
              </a:rPr>
              <a:t>canadensis</a:t>
            </a:r>
            <a:endParaRPr lang="fr-FR" i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38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1" name="Image 10" descr="Vicia melanops RD_10 perso.JPG"/>
          <p:cNvPicPr>
            <a:picLocks noChangeAspect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>
          <a:xfrm>
            <a:off x="6119823" y="3429000"/>
            <a:ext cx="1809763" cy="257176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00760" y="6143644"/>
            <a:ext cx="2071702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B050"/>
                </a:solidFill>
              </a:rPr>
              <a:t>Vicia </a:t>
            </a:r>
            <a:r>
              <a:rPr lang="fr-FR" i="1" dirty="0" err="1" smtClean="0">
                <a:solidFill>
                  <a:srgbClr val="00B050"/>
                </a:solidFill>
              </a:rPr>
              <a:t>melanops</a:t>
            </a:r>
            <a:endParaRPr lang="fr-FR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11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3" name="Image 12" descr="Impatiens glandulifera RD_1 perso.JPG"/>
          <p:cNvPicPr>
            <a:picLocks noChangeAspect="1"/>
          </p:cNvPicPr>
          <p:nvPr/>
        </p:nvPicPr>
        <p:blipFill>
          <a:blip r:embed="rId4" cstate="print"/>
          <a:srcRect b="9999"/>
          <a:stretch>
            <a:fillRect/>
          </a:stretch>
        </p:blipFill>
        <p:spPr>
          <a:xfrm>
            <a:off x="3786182" y="3429000"/>
            <a:ext cx="1904997" cy="25717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500430" y="6143643"/>
            <a:ext cx="2428892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C6600"/>
                </a:solidFill>
              </a:rPr>
              <a:t>Impatiens </a:t>
            </a:r>
            <a:r>
              <a:rPr lang="fr-FR" i="1" dirty="0" err="1" smtClean="0">
                <a:solidFill>
                  <a:srgbClr val="CC6600"/>
                </a:solidFill>
              </a:rPr>
              <a:t>glandulifera</a:t>
            </a:r>
            <a:endParaRPr lang="fr-FR" i="1" dirty="0">
              <a:solidFill>
                <a:srgbClr val="CC6600"/>
              </a:solidFill>
            </a:endParaRPr>
          </a:p>
          <a:p>
            <a:pPr algn="ctr"/>
            <a:r>
              <a:rPr lang="fr-FR" b="1" dirty="0" smtClean="0">
                <a:solidFill>
                  <a:srgbClr val="CC6600"/>
                </a:solidFill>
              </a:rPr>
              <a:t>21</a:t>
            </a:r>
            <a:endParaRPr lang="fr-FR" b="1" dirty="0">
              <a:solidFill>
                <a:srgbClr val="CC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72198" y="5825985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 CBNBP/MNHN R. Dupré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14744" y="5818290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57290" y="5841374"/>
            <a:ext cx="2239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J. Cordier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357290" y="6143644"/>
            <a:ext cx="2071702" cy="612000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Asclepias syriaca PV_3 (à Darvoy-45 le 13.08.200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429000"/>
            <a:ext cx="1928826" cy="257176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357290" y="6140279"/>
            <a:ext cx="2071702" cy="64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FF0000"/>
                </a:solidFill>
              </a:rPr>
              <a:t>Asclepias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syriaca</a:t>
            </a:r>
            <a:endParaRPr lang="fr-FR" i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38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57290" y="5841374"/>
            <a:ext cx="2239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Patricia </a:t>
            </a:r>
            <a:r>
              <a:rPr lang="fr-FR" sz="9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Vahrameev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29322" y="6143644"/>
            <a:ext cx="2071702" cy="612000"/>
          </a:xfrm>
          <a:prstGeom prst="roundRect">
            <a:avLst/>
          </a:prstGeom>
          <a:solidFill>
            <a:srgbClr val="C4F5A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71868" y="6143644"/>
            <a:ext cx="2214578" cy="612000"/>
          </a:xfrm>
          <a:prstGeom prst="roundRect">
            <a:avLst/>
          </a:prstGeom>
          <a:solidFill>
            <a:srgbClr val="FADC8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Résultats bruts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Espèces/groupes </a:t>
            </a:r>
            <a:r>
              <a:rPr lang="fr-FR" sz="2400" b="1" dirty="0" smtClean="0"/>
              <a:t>cultivés </a:t>
            </a:r>
            <a:r>
              <a:rPr lang="fr-FR" dirty="0" smtClean="0"/>
              <a:t>(mais non naturalisés) </a:t>
            </a:r>
            <a:r>
              <a:rPr lang="fr-FR" sz="2400" dirty="0"/>
              <a:t>analysés : </a:t>
            </a:r>
            <a:r>
              <a:rPr lang="fr-FR" sz="2400" b="1" dirty="0" smtClean="0"/>
              <a:t>261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929322" y="61436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B050"/>
                </a:solidFill>
              </a:rPr>
              <a:t>Reseda</a:t>
            </a:r>
            <a:r>
              <a:rPr lang="fr-FR" i="1" dirty="0" smtClean="0">
                <a:solidFill>
                  <a:srgbClr val="00B050"/>
                </a:solidFill>
              </a:rPr>
              <a:t> </a:t>
            </a:r>
            <a:r>
              <a:rPr lang="fr-FR" i="1" dirty="0" err="1" smtClean="0">
                <a:solidFill>
                  <a:srgbClr val="00B050"/>
                </a:solidFill>
              </a:rPr>
              <a:t>odorata</a:t>
            </a:r>
            <a:endParaRPr lang="fr-FR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9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6143643"/>
            <a:ext cx="2071702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CC6600"/>
                </a:solidFill>
              </a:rPr>
              <a:t>Spiraea</a:t>
            </a:r>
            <a:r>
              <a:rPr lang="fr-FR" i="1" dirty="0" smtClean="0">
                <a:solidFill>
                  <a:srgbClr val="CC6600"/>
                </a:solidFill>
              </a:rPr>
              <a:t> x </a:t>
            </a:r>
            <a:r>
              <a:rPr lang="fr-FR" i="1" dirty="0" err="1" smtClean="0">
                <a:solidFill>
                  <a:srgbClr val="CC6600"/>
                </a:solidFill>
              </a:rPr>
              <a:t>billardii</a:t>
            </a:r>
            <a:endParaRPr lang="fr-FR" i="1" dirty="0">
              <a:solidFill>
                <a:srgbClr val="CC6600"/>
              </a:solidFill>
            </a:endParaRPr>
          </a:p>
          <a:p>
            <a:pPr algn="ctr"/>
            <a:r>
              <a:rPr lang="fr-FR" b="1" dirty="0" smtClean="0">
                <a:solidFill>
                  <a:srgbClr val="CC6600"/>
                </a:solidFill>
              </a:rPr>
              <a:t>22</a:t>
            </a:r>
            <a:endParaRPr lang="fr-FR" b="1" dirty="0">
              <a:solidFill>
                <a:srgbClr val="CC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28728" y="1962685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dont </a:t>
            </a:r>
            <a:r>
              <a:rPr lang="fr-FR" sz="2000" dirty="0">
                <a:solidFill>
                  <a:srgbClr val="FF0000"/>
                </a:solidFill>
              </a:rPr>
              <a:t>risque élevé (&gt;27 points) : </a:t>
            </a:r>
            <a:r>
              <a:rPr lang="fr-FR" sz="2000" b="1" dirty="0" smtClean="0">
                <a:solidFill>
                  <a:srgbClr val="FF0000"/>
                </a:solidFill>
              </a:rPr>
              <a:t>29 (11,1%) ;</a:t>
            </a:r>
            <a:endParaRPr lang="fr-FR" sz="20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C47D1E"/>
                </a:solidFill>
              </a:rPr>
              <a:t>dont </a:t>
            </a:r>
            <a:r>
              <a:rPr lang="fr-FR" sz="2000" dirty="0">
                <a:solidFill>
                  <a:srgbClr val="C47D1E"/>
                </a:solidFill>
              </a:rPr>
              <a:t>risque moyen (20 points &lt; T &lt;28 points) : </a:t>
            </a:r>
            <a:r>
              <a:rPr lang="fr-FR" sz="2000" b="1" dirty="0" smtClean="0">
                <a:solidFill>
                  <a:srgbClr val="C47D1E"/>
                </a:solidFill>
              </a:rPr>
              <a:t>82 </a:t>
            </a:r>
            <a:r>
              <a:rPr lang="fr-FR" sz="2000" b="1" dirty="0">
                <a:solidFill>
                  <a:srgbClr val="C47D1E"/>
                </a:solidFill>
              </a:rPr>
              <a:t>(</a:t>
            </a:r>
            <a:r>
              <a:rPr lang="fr-FR" sz="2000" b="1" dirty="0" smtClean="0">
                <a:solidFill>
                  <a:srgbClr val="C47D1E"/>
                </a:solidFill>
              </a:rPr>
              <a:t>31,4%) ;</a:t>
            </a:r>
            <a:endParaRPr lang="fr-FR" sz="2000" dirty="0">
              <a:solidFill>
                <a:srgbClr val="C47D1E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00B050"/>
                </a:solidFill>
              </a:rPr>
              <a:t>dont </a:t>
            </a:r>
            <a:r>
              <a:rPr lang="fr-FR" sz="2000" dirty="0">
                <a:solidFill>
                  <a:srgbClr val="00B050"/>
                </a:solidFill>
              </a:rPr>
              <a:t>risque faible (&lt;21 points) : </a:t>
            </a:r>
            <a:r>
              <a:rPr lang="fr-FR" sz="2000" b="1" dirty="0" smtClean="0">
                <a:solidFill>
                  <a:srgbClr val="00B050"/>
                </a:solidFill>
              </a:rPr>
              <a:t>150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smtClean="0">
                <a:solidFill>
                  <a:srgbClr val="00B050"/>
                </a:solidFill>
              </a:rPr>
              <a:t>57,5%).</a:t>
            </a:r>
            <a:r>
              <a:rPr lang="fr-FR" sz="2000" dirty="0"/>
              <a:t> </a:t>
            </a:r>
          </a:p>
        </p:txBody>
      </p:sp>
      <p:pic>
        <p:nvPicPr>
          <p:cNvPr id="19" name="Image 18" descr="Spiraea x billardii R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357562"/>
            <a:ext cx="1785950" cy="2678925"/>
          </a:xfrm>
          <a:prstGeom prst="rect">
            <a:avLst/>
          </a:prstGeom>
        </p:spPr>
      </p:pic>
      <p:pic>
        <p:nvPicPr>
          <p:cNvPr id="21" name="Image 20" descr="Reseda_odorata_Hekerui.jpg"/>
          <p:cNvPicPr>
            <a:picLocks noChangeAspect="1"/>
          </p:cNvPicPr>
          <p:nvPr/>
        </p:nvPicPr>
        <p:blipFill>
          <a:blip r:embed="rId4" cstate="print"/>
          <a:srcRect l="38129" t="7885" r="17969"/>
          <a:stretch>
            <a:fillRect/>
          </a:stretch>
        </p:blipFill>
        <p:spPr>
          <a:xfrm>
            <a:off x="6000760" y="3357562"/>
            <a:ext cx="1955504" cy="2664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929322" y="5825985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</a:t>
            </a:r>
            <a:r>
              <a:rPr lang="fr-FR" sz="1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Hekerui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14744" y="5857892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Résultats bruts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4348" y="1571612"/>
            <a:ext cx="81439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000" dirty="0" smtClean="0"/>
              <a:t>Espèces considérées comme</a:t>
            </a:r>
            <a:r>
              <a:rPr lang="fr-FR" sz="2000" b="1" dirty="0" smtClean="0"/>
              <a:t> invasives </a:t>
            </a:r>
            <a:r>
              <a:rPr lang="fr-FR" sz="2000" dirty="0" smtClean="0"/>
              <a:t>avérées, potentielles ou émergeantes </a:t>
            </a:r>
            <a:r>
              <a:rPr lang="fr-FR" dirty="0" smtClean="0"/>
              <a:t>(sauf strictement littoral) </a:t>
            </a:r>
            <a:r>
              <a:rPr lang="fr-FR" sz="2000" dirty="0" smtClean="0"/>
              <a:t>dans les </a:t>
            </a:r>
            <a:r>
              <a:rPr lang="fr-FR" sz="2000" b="1" dirty="0" smtClean="0"/>
              <a:t>régions limitrophes </a:t>
            </a:r>
            <a:r>
              <a:rPr lang="fr-FR" dirty="0" smtClean="0"/>
              <a:t>(et n’étant ni naturalisées, ni cultivées selon la BDD FLORA) </a:t>
            </a:r>
            <a:r>
              <a:rPr lang="fr-FR" sz="2000" dirty="0" smtClean="0"/>
              <a:t>analysés : </a:t>
            </a:r>
            <a:r>
              <a:rPr lang="fr-FR" sz="2000" b="1" dirty="0" smtClean="0"/>
              <a:t>35 </a:t>
            </a:r>
            <a:r>
              <a:rPr lang="fr-FR" sz="2000" dirty="0" smtClean="0"/>
              <a:t>;</a:t>
            </a:r>
          </a:p>
          <a:p>
            <a:endParaRPr lang="fr-FR" sz="2400" dirty="0" smtClean="0"/>
          </a:p>
          <a:p>
            <a:r>
              <a:rPr lang="fr-FR" sz="2000" dirty="0" smtClean="0"/>
              <a:t>Auxquelles s’ajoutent </a:t>
            </a:r>
            <a:r>
              <a:rPr lang="fr-FR" sz="2000" b="1" dirty="0" smtClean="0"/>
              <a:t>3</a:t>
            </a:r>
            <a:r>
              <a:rPr lang="fr-FR" sz="2000" dirty="0" smtClean="0"/>
              <a:t> espèces de la liste des invasives de CVL non cultivées/naturalisées </a:t>
            </a:r>
            <a:r>
              <a:rPr lang="fr-FR" dirty="0" smtClean="0"/>
              <a:t>(</a:t>
            </a:r>
            <a:r>
              <a:rPr lang="fr-FR" i="1" dirty="0" err="1" smtClean="0"/>
              <a:t>Eichornia</a:t>
            </a:r>
            <a:r>
              <a:rPr lang="fr-FR" i="1" dirty="0" smtClean="0"/>
              <a:t> </a:t>
            </a:r>
            <a:r>
              <a:rPr lang="fr-FR" i="1" dirty="0" err="1" smtClean="0"/>
              <a:t>crassipes</a:t>
            </a:r>
            <a:r>
              <a:rPr lang="fr-FR" dirty="0" smtClean="0"/>
              <a:t>, </a:t>
            </a:r>
            <a:r>
              <a:rPr lang="fr-FR" i="1" dirty="0" smtClean="0"/>
              <a:t>Rudbeckia </a:t>
            </a:r>
            <a:r>
              <a:rPr lang="fr-FR" i="1" dirty="0" err="1" smtClean="0"/>
              <a:t>laciniata</a:t>
            </a:r>
            <a:r>
              <a:rPr lang="fr-FR" i="1" dirty="0" smtClean="0"/>
              <a:t>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i="1" dirty="0" err="1" smtClean="0"/>
              <a:t>Spiraea</a:t>
            </a:r>
            <a:r>
              <a:rPr lang="fr-FR" i="1" dirty="0" smtClean="0"/>
              <a:t> alba</a:t>
            </a:r>
            <a:r>
              <a:rPr lang="fr-FR" dirty="0" smtClean="0"/>
              <a:t>).</a:t>
            </a:r>
            <a:endParaRPr lang="fr-FR" sz="2400" b="1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214414" y="4105825"/>
            <a:ext cx="707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FF0000"/>
                </a:solidFill>
              </a:rPr>
              <a:t>dont </a:t>
            </a:r>
            <a:r>
              <a:rPr lang="fr-FR" sz="2000" dirty="0">
                <a:solidFill>
                  <a:srgbClr val="FF0000"/>
                </a:solidFill>
              </a:rPr>
              <a:t>risque élevé (&gt;27 points) : </a:t>
            </a:r>
            <a:r>
              <a:rPr lang="fr-FR" sz="2000" b="1" dirty="0">
                <a:solidFill>
                  <a:srgbClr val="FF0000"/>
                </a:solidFill>
              </a:rPr>
              <a:t>6 (15,8</a:t>
            </a:r>
            <a:r>
              <a:rPr lang="fr-FR" sz="2000" b="1" dirty="0" smtClean="0">
                <a:solidFill>
                  <a:srgbClr val="FF0000"/>
                </a:solidFill>
              </a:rPr>
              <a:t>%) ; </a:t>
            </a:r>
            <a:endParaRPr lang="fr-FR" sz="2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C47D1E"/>
                </a:solidFill>
              </a:rPr>
              <a:t>dont </a:t>
            </a:r>
            <a:r>
              <a:rPr lang="fr-FR" sz="2000" dirty="0">
                <a:solidFill>
                  <a:srgbClr val="C47D1E"/>
                </a:solidFill>
              </a:rPr>
              <a:t>risque moyen (20 points &lt; T &lt;28 points) : </a:t>
            </a:r>
            <a:r>
              <a:rPr lang="fr-FR" sz="2000" b="1" dirty="0">
                <a:solidFill>
                  <a:srgbClr val="C47D1E"/>
                </a:solidFill>
              </a:rPr>
              <a:t>19 (50,0</a:t>
            </a:r>
            <a:r>
              <a:rPr lang="fr-FR" sz="2000" b="1" dirty="0" smtClean="0">
                <a:solidFill>
                  <a:srgbClr val="C47D1E"/>
                </a:solidFill>
              </a:rPr>
              <a:t>%) ; </a:t>
            </a:r>
            <a:endParaRPr lang="fr-FR" sz="2000" dirty="0">
              <a:solidFill>
                <a:srgbClr val="C47D1E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00B050"/>
                </a:solidFill>
              </a:rPr>
              <a:t>dont </a:t>
            </a:r>
            <a:r>
              <a:rPr lang="fr-FR" sz="2000" dirty="0">
                <a:solidFill>
                  <a:srgbClr val="00B050"/>
                </a:solidFill>
              </a:rPr>
              <a:t>risque faible (&lt;21 points) : </a:t>
            </a:r>
            <a:r>
              <a:rPr lang="fr-FR" sz="2000" b="1" dirty="0">
                <a:solidFill>
                  <a:srgbClr val="00B050"/>
                </a:solidFill>
              </a:rPr>
              <a:t>13 (34,2</a:t>
            </a:r>
            <a:r>
              <a:rPr lang="fr-FR" sz="2000" b="1" dirty="0" smtClean="0">
                <a:solidFill>
                  <a:srgbClr val="00B050"/>
                </a:solidFill>
              </a:rPr>
              <a:t>%).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786058"/>
            <a:ext cx="4429156" cy="1516058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Principes généraux </a:t>
            </a:r>
          </a:p>
          <a:p>
            <a:pPr eaLnBrk="1" hangingPunct="1"/>
            <a:r>
              <a:rPr lang="fr-FR" altLang="fr-FR" sz="2400" dirty="0" smtClean="0"/>
              <a:t>Résultats bruts</a:t>
            </a:r>
          </a:p>
          <a:p>
            <a:pPr eaLnBrk="1" hangingPunct="1"/>
            <a:r>
              <a:rPr lang="fr-FR" altLang="fr-FR" sz="2400" b="1" dirty="0" smtClean="0">
                <a:solidFill>
                  <a:srgbClr val="FF0000"/>
                </a:solidFill>
              </a:rPr>
              <a:t>Quelques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3108" y="178592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Fraisier des Indes</a:t>
            </a:r>
          </a:p>
          <a:p>
            <a:r>
              <a:rPr lang="fr-FR" sz="2400" i="1" dirty="0" err="1" smtClean="0"/>
              <a:t>Potentilla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indica</a:t>
            </a:r>
            <a:endParaRPr lang="fr-FR" sz="2000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714488"/>
            <a:ext cx="1857388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NATURALISÉE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214554"/>
            <a:ext cx="1857388" cy="428628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Score : 33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2714620"/>
            <a:ext cx="1857388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6C31"/>
                </a:solidFill>
              </a:rPr>
              <a:t>Asie méridionale</a:t>
            </a:r>
            <a:endParaRPr lang="fr-FR" sz="1600" b="1" dirty="0">
              <a:solidFill>
                <a:srgbClr val="006C3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7224" y="3214686"/>
            <a:ext cx="44291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Présent dans plus de 50 communes de la région;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Habitats : zones rudérales trottoirs, pelouses urbaines, </a:t>
            </a:r>
            <a:r>
              <a:rPr lang="fr-FR" dirty="0" smtClean="0"/>
              <a:t>lisières forestières…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Plantes vert sombre, en colonies;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Feuilles à trois segments dentés;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Fleurs jaunes longuement pédicellées entourées d’un </a:t>
            </a:r>
            <a:r>
              <a:rPr lang="fr-FR" dirty="0" err="1" smtClean="0"/>
              <a:t>épicalice</a:t>
            </a:r>
            <a:r>
              <a:rPr lang="fr-FR" dirty="0" smtClean="0"/>
              <a:t> à cinq limbes trilobés 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fruit rouge dressé et insipide.</a:t>
            </a:r>
            <a:endParaRPr lang="fr-FR" dirty="0"/>
          </a:p>
        </p:txBody>
      </p:sp>
      <p:pic>
        <p:nvPicPr>
          <p:cNvPr id="11" name="Image 10" descr="Potentilla indica RD_1 per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412" y="1142984"/>
            <a:ext cx="3786182" cy="2524121"/>
          </a:xfrm>
          <a:prstGeom prst="rect">
            <a:avLst/>
          </a:prstGeom>
        </p:spPr>
      </p:pic>
      <p:pic>
        <p:nvPicPr>
          <p:cNvPr id="12" name="Image 11" descr="Potentilla indica RD_4.JPG"/>
          <p:cNvPicPr>
            <a:picLocks noChangeAspect="1"/>
          </p:cNvPicPr>
          <p:nvPr/>
        </p:nvPicPr>
        <p:blipFill>
          <a:blip r:embed="rId3" cstate="print"/>
          <a:srcRect l="14062" t="10547" r="16406"/>
          <a:stretch>
            <a:fillRect/>
          </a:stretch>
        </p:blipFill>
        <p:spPr>
          <a:xfrm>
            <a:off x="5929322" y="4000504"/>
            <a:ext cx="2693090" cy="230978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43768" y="6111737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R. Dupré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43802" y="342900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R. Dupré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3108" y="178592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Herbe aux perruches </a:t>
            </a:r>
            <a:r>
              <a:rPr lang="fr-FR" sz="2400" i="1" dirty="0" err="1" smtClean="0"/>
              <a:t>Asclepias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syriaca</a:t>
            </a:r>
            <a:endParaRPr lang="fr-FR" sz="2000" dirty="0" smtClean="0"/>
          </a:p>
        </p:txBody>
      </p:sp>
      <p:pic>
        <p:nvPicPr>
          <p:cNvPr id="5" name="Image 4" descr="Asclepias_syriaca_Karel Jakub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571612"/>
            <a:ext cx="2762268" cy="41434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86710" y="5500702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K. </a:t>
            </a:r>
            <a:r>
              <a:rPr lang="fr-FR" sz="1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Jakubec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714488"/>
            <a:ext cx="1857388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CULTIVÉE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214554"/>
            <a:ext cx="1857388" cy="428628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Score : 38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2714620"/>
            <a:ext cx="1857388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006C31"/>
                </a:solidFill>
              </a:rPr>
              <a:t>Amér</a:t>
            </a:r>
            <a:r>
              <a:rPr lang="fr-FR" sz="1600" b="1" dirty="0" smtClean="0">
                <a:solidFill>
                  <a:srgbClr val="006C31"/>
                </a:solidFill>
              </a:rPr>
              <a:t>. du Nord</a:t>
            </a:r>
            <a:endParaRPr lang="fr-FR" sz="1600" b="1" dirty="0">
              <a:solidFill>
                <a:srgbClr val="006C3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00100" y="3286124"/>
            <a:ext cx="48577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Taxon connu dans 9 communes de CVL (dans le Loiret, le Loir-et-Cher et l’Indre-et-Loire) 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Habitats : friches vivaces 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Feuilles opposées ou verticillées, ovales et velues à la face inférieure 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Fleurs roses pâles, réunies en fausses ombelles axillaires denses;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graines contenues dans de gros follicules à épines molles et tomenteux à maturité.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3108" y="1785926"/>
            <a:ext cx="32147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Renouée à nombreux épis</a:t>
            </a:r>
          </a:p>
          <a:p>
            <a:r>
              <a:rPr lang="fr-FR" sz="2000" i="1" dirty="0" err="1" smtClean="0"/>
              <a:t>Rubrivena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polystachya</a:t>
            </a:r>
            <a:endParaRPr lang="fr-FR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714488"/>
            <a:ext cx="1857388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CULTIVÉE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214554"/>
            <a:ext cx="1857388" cy="428628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Score : 31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2714620"/>
            <a:ext cx="1857388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6C31"/>
                </a:solidFill>
              </a:rPr>
              <a:t>Himalaya</a:t>
            </a:r>
            <a:endParaRPr lang="fr-FR" sz="1600" b="1" dirty="0">
              <a:solidFill>
                <a:srgbClr val="006C3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538" y="3214686"/>
            <a:ext cx="44291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Présent dans </a:t>
            </a:r>
            <a:r>
              <a:rPr lang="fr-FR" dirty="0" smtClean="0"/>
              <a:t>une commune, mentions NRR dans quatre autres ;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Habitats : ourlets </a:t>
            </a:r>
            <a:r>
              <a:rPr lang="fr-FR" dirty="0" err="1" smtClean="0"/>
              <a:t>rudéralisés</a:t>
            </a:r>
            <a:r>
              <a:rPr lang="fr-FR" dirty="0" smtClean="0"/>
              <a:t>, </a:t>
            </a:r>
            <a:r>
              <a:rPr lang="fr-FR" dirty="0" smtClean="0"/>
              <a:t>bords de routes…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Plante mesurant entre 1,5 et 2,5 m 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Feuilles alternes lancéolées;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Fleurs blanches, inflorescences ramifiées.</a:t>
            </a:r>
          </a:p>
        </p:txBody>
      </p:sp>
      <p:pic>
        <p:nvPicPr>
          <p:cNvPr id="14" name="Image 13" descr="Persicaria_wallichii_G. san Mar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10418" y="1879630"/>
            <a:ext cx="4786346" cy="317017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358082" y="564357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G. San Martin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3108" y="164305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Pontédérie</a:t>
            </a:r>
            <a:r>
              <a:rPr lang="fr-FR" sz="2400" dirty="0" smtClean="0"/>
              <a:t> à feuilles cordées</a:t>
            </a:r>
          </a:p>
          <a:p>
            <a:r>
              <a:rPr lang="fr-FR" sz="2400" i="1" dirty="0" err="1" smtClean="0"/>
              <a:t>Pontederia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cordata</a:t>
            </a:r>
            <a:endParaRPr lang="fr-FR" sz="2000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714488"/>
            <a:ext cx="1857388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CULTIVÉE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214554"/>
            <a:ext cx="1857388" cy="428628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Score : 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2714620"/>
            <a:ext cx="1857388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006C31"/>
                </a:solidFill>
              </a:rPr>
              <a:t>Amér</a:t>
            </a:r>
            <a:r>
              <a:rPr lang="fr-FR" sz="1600" b="1" dirty="0" smtClean="0">
                <a:solidFill>
                  <a:srgbClr val="006C31"/>
                </a:solidFill>
              </a:rPr>
              <a:t>. du Nord</a:t>
            </a:r>
            <a:endParaRPr lang="fr-FR" sz="1600" b="1" dirty="0">
              <a:solidFill>
                <a:srgbClr val="006C31"/>
              </a:solidFill>
            </a:endParaRPr>
          </a:p>
        </p:txBody>
      </p:sp>
      <p:pic>
        <p:nvPicPr>
          <p:cNvPr id="11" name="Image 10" descr="Pontederia_cordata_S.P. Barette.jpg"/>
          <p:cNvPicPr>
            <a:picLocks noChangeAspect="1"/>
          </p:cNvPicPr>
          <p:nvPr/>
        </p:nvPicPr>
        <p:blipFill>
          <a:blip r:embed="rId2" cstate="print"/>
          <a:srcRect l="25000" r="27344"/>
          <a:stretch>
            <a:fillRect/>
          </a:stretch>
        </p:blipFill>
        <p:spPr>
          <a:xfrm>
            <a:off x="5715008" y="1071546"/>
            <a:ext cx="3286148" cy="45969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1538" y="3286124"/>
            <a:ext cx="45805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4 stations connues : marais </a:t>
            </a:r>
            <a:r>
              <a:rPr lang="fr-FR" dirty="0" smtClean="0"/>
              <a:t>de </a:t>
            </a:r>
            <a:r>
              <a:rPr lang="fr-FR" dirty="0" smtClean="0"/>
              <a:t>Bourges, accidentelle en vallée de l’Indre ;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Habitats : roselières, </a:t>
            </a:r>
            <a:r>
              <a:rPr lang="fr-FR" dirty="0" smtClean="0"/>
              <a:t>bords d’étangs et de marais 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Plante en touffe dense pouvant atteindre </a:t>
            </a:r>
            <a:r>
              <a:rPr lang="fr-FR" dirty="0" smtClean="0"/>
              <a:t>1,20 </a:t>
            </a:r>
            <a:r>
              <a:rPr lang="fr-FR" dirty="0" smtClean="0"/>
              <a:t>m de haut 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Feuilles oblongues </a:t>
            </a:r>
            <a:r>
              <a:rPr lang="fr-FR" dirty="0" err="1" smtClean="0"/>
              <a:t>subcordées</a:t>
            </a:r>
            <a:r>
              <a:rPr lang="fr-FR" dirty="0" smtClean="0"/>
              <a:t> à longs </a:t>
            </a:r>
            <a:r>
              <a:rPr lang="fr-FR" dirty="0" smtClean="0"/>
              <a:t>pétioles (très variables) 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Inflorescence en épi de fleurs bleues.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00958" y="5468795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S.P. Barrette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786058"/>
            <a:ext cx="4287812" cy="1516058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Principes généraux </a:t>
            </a:r>
          </a:p>
          <a:p>
            <a:pPr eaLnBrk="1" hangingPunct="1"/>
            <a:r>
              <a:rPr lang="fr-FR" altLang="fr-FR" sz="2400" dirty="0" smtClean="0"/>
              <a:t>Résultats bruts</a:t>
            </a:r>
          </a:p>
          <a:p>
            <a:pPr eaLnBrk="1" hangingPunct="1"/>
            <a:r>
              <a:rPr lang="fr-FR" altLang="fr-FR" sz="2400" dirty="0" smtClean="0"/>
              <a:t>Quelques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3108" y="1714488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Myriophylle </a:t>
            </a:r>
            <a:r>
              <a:rPr lang="fr-FR" sz="2400" dirty="0" err="1" smtClean="0"/>
              <a:t>hétérophylle</a:t>
            </a:r>
            <a:endParaRPr lang="fr-FR" sz="2400" dirty="0" smtClean="0"/>
          </a:p>
          <a:p>
            <a:r>
              <a:rPr lang="fr-FR" sz="2000" i="1" dirty="0" err="1" smtClean="0"/>
              <a:t>Myriophyllum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heterophyllum</a:t>
            </a:r>
            <a:endParaRPr lang="fr-FR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714488"/>
            <a:ext cx="1857388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DÉFINIR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214554"/>
            <a:ext cx="1857388" cy="428628"/>
          </a:xfrm>
          <a:prstGeom prst="roundRect">
            <a:avLst/>
          </a:prstGeom>
          <a:solidFill>
            <a:srgbClr val="F8BAA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Score : 28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2714620"/>
            <a:ext cx="1857388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006C31"/>
                </a:solidFill>
              </a:rPr>
              <a:t>Amér</a:t>
            </a:r>
            <a:r>
              <a:rPr lang="fr-FR" sz="1600" b="1" dirty="0" smtClean="0">
                <a:solidFill>
                  <a:srgbClr val="006C31"/>
                </a:solidFill>
              </a:rPr>
              <a:t>. </a:t>
            </a:r>
            <a:r>
              <a:rPr lang="fr-FR" sz="1600" b="1" dirty="0">
                <a:solidFill>
                  <a:srgbClr val="006C31"/>
                </a:solidFill>
              </a:rPr>
              <a:t>d</a:t>
            </a:r>
            <a:r>
              <a:rPr lang="fr-FR" sz="1600" b="1" dirty="0" smtClean="0">
                <a:solidFill>
                  <a:srgbClr val="006C31"/>
                </a:solidFill>
              </a:rPr>
              <a:t>u Nord</a:t>
            </a:r>
            <a:endParaRPr lang="fr-FR" sz="1600" b="1" dirty="0">
              <a:solidFill>
                <a:srgbClr val="006C31"/>
              </a:solidFill>
            </a:endParaRPr>
          </a:p>
        </p:txBody>
      </p:sp>
      <p:pic>
        <p:nvPicPr>
          <p:cNvPr id="10" name="Image 9" descr="Myriophyllum_heterophyllum_L.J.Mehrhoff-subm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142984"/>
            <a:ext cx="3322493" cy="2214578"/>
          </a:xfrm>
          <a:prstGeom prst="rect">
            <a:avLst/>
          </a:prstGeom>
        </p:spPr>
      </p:pic>
      <p:pic>
        <p:nvPicPr>
          <p:cNvPr id="12" name="Image 11" descr="Myriophyllum_heterophyllum_L.J.Mehrhoff-submerg.jpg"/>
          <p:cNvPicPr>
            <a:picLocks noChangeAspect="1"/>
          </p:cNvPicPr>
          <p:nvPr/>
        </p:nvPicPr>
        <p:blipFill>
          <a:blip r:embed="rId3" cstate="print"/>
          <a:srcRect t="12500" b="28124"/>
          <a:stretch>
            <a:fillRect/>
          </a:stretch>
        </p:blipFill>
        <p:spPr>
          <a:xfrm>
            <a:off x="6643702" y="3643314"/>
            <a:ext cx="2325512" cy="20717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500958" y="314324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L.J.</a:t>
            </a:r>
            <a:r>
              <a:rPr lang="fr-FR" sz="1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Mehrhoff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00100" y="3286124"/>
            <a:ext cx="5572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P</a:t>
            </a:r>
            <a:r>
              <a:rPr lang="fr-FR" dirty="0" smtClean="0"/>
              <a:t>as de station connue en région </a:t>
            </a:r>
            <a:r>
              <a:rPr lang="fr-FR" dirty="0" smtClean="0"/>
              <a:t>CVL, connu Limousin, vallée du </a:t>
            </a:r>
            <a:r>
              <a:rPr lang="fr-FR" dirty="0" err="1" smtClean="0"/>
              <a:t>Rhônes</a:t>
            </a:r>
            <a:r>
              <a:rPr lang="fr-FR" dirty="0" smtClean="0"/>
              <a:t> 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Habitats : herbiers dulçaquicoles ;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Feuilles submergées verticillées par 5-6 ayant chacune moins de 15 segments 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bractées foliacées denticulées </a:t>
            </a:r>
          </a:p>
          <a:p>
            <a:r>
              <a:rPr lang="fr-FR" sz="1600" dirty="0" smtClean="0"/>
              <a:t>(contre très découpée pour l’indigène </a:t>
            </a:r>
            <a:r>
              <a:rPr lang="fr-FR" sz="1600" i="1" dirty="0" smtClean="0"/>
              <a:t>M. </a:t>
            </a:r>
            <a:r>
              <a:rPr lang="fr-FR" sz="1600" i="1" dirty="0" err="1" smtClean="0"/>
              <a:t>verticillatum</a:t>
            </a:r>
            <a:r>
              <a:rPr lang="fr-FR" sz="1600" dirty="0" smtClean="0"/>
              <a:t>) 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Fleurs régulièrement produites en été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Future liste Européenne?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00958" y="542926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L.J.</a:t>
            </a:r>
            <a:r>
              <a:rPr lang="fr-FR" sz="1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Mehrhoff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pic>
        <p:nvPicPr>
          <p:cNvPr id="15" name="Image 14" descr="Aegopodium podagraria R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638" y="1866117"/>
            <a:ext cx="2366948" cy="3563147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4143372" y="1142984"/>
            <a:ext cx="2000264" cy="428628"/>
          </a:xfrm>
          <a:prstGeom prst="roundRect">
            <a:avLst/>
          </a:prstGeom>
          <a:solidFill>
            <a:srgbClr val="FADC8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C6600"/>
                </a:solidFill>
              </a:rPr>
              <a:t>Risque moyen</a:t>
            </a:r>
            <a:endParaRPr lang="fr-FR" b="1" dirty="0">
              <a:solidFill>
                <a:srgbClr val="CC66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928794" y="1142984"/>
            <a:ext cx="2000264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NATURALISÉES</a:t>
            </a:r>
            <a:endParaRPr lang="fr-FR" dirty="0"/>
          </a:p>
        </p:txBody>
      </p:sp>
      <p:pic>
        <p:nvPicPr>
          <p:cNvPr id="18" name="Image 17" descr="Inula helenium R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750" y="1866117"/>
            <a:ext cx="2375431" cy="356314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000496" y="521495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22" name="Image 21" descr="Impatiens glandulifera RD_1 per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46" y="1857364"/>
            <a:ext cx="2381267" cy="35719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715140" y="521495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14414" y="521495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5786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Balsamine de l’Himalaya</a:t>
            </a:r>
          </a:p>
          <a:p>
            <a:pPr algn="ctr"/>
            <a:r>
              <a:rPr lang="fr-FR" i="1" dirty="0" smtClean="0"/>
              <a:t>Impatiens </a:t>
            </a:r>
            <a:r>
              <a:rPr lang="fr-FR" i="1" dirty="0" err="1" smtClean="0"/>
              <a:t>glandulifera</a:t>
            </a:r>
            <a:endParaRPr lang="fr-FR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500430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Grande aunée</a:t>
            </a:r>
          </a:p>
          <a:p>
            <a:pPr algn="ctr"/>
            <a:r>
              <a:rPr lang="fr-FR" i="1" dirty="0" err="1" smtClean="0"/>
              <a:t>Inula</a:t>
            </a:r>
            <a:r>
              <a:rPr lang="fr-FR" i="1" dirty="0" smtClean="0"/>
              <a:t> </a:t>
            </a:r>
            <a:r>
              <a:rPr lang="fr-FR" i="1" dirty="0" err="1" smtClean="0"/>
              <a:t>helenium</a:t>
            </a:r>
            <a:endParaRPr lang="fr-FR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286512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Herbe aux goutteux</a:t>
            </a:r>
          </a:p>
          <a:p>
            <a:pPr algn="ctr"/>
            <a:r>
              <a:rPr lang="fr-FR" i="1" dirty="0" err="1" smtClean="0"/>
              <a:t>Aegopodium</a:t>
            </a:r>
            <a:r>
              <a:rPr lang="fr-FR" i="1" dirty="0" smtClean="0"/>
              <a:t> </a:t>
            </a:r>
            <a:r>
              <a:rPr lang="fr-FR" i="1" dirty="0" err="1" smtClean="0"/>
              <a:t>podagraria</a:t>
            </a:r>
            <a:endParaRPr lang="fr-FR" i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285852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6C31"/>
                </a:solidFill>
              </a:rPr>
              <a:t>Himalaya</a:t>
            </a:r>
            <a:endParaRPr lang="fr-FR" sz="1400" b="1" dirty="0">
              <a:solidFill>
                <a:srgbClr val="006C3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71934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6C31"/>
                </a:solidFill>
              </a:rPr>
              <a:t>Sud-est Europe et ouest Asie</a:t>
            </a:r>
            <a:endParaRPr lang="fr-FR" sz="1400" b="1" dirty="0">
              <a:solidFill>
                <a:srgbClr val="006C3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58016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6C31"/>
                </a:solidFill>
              </a:rPr>
              <a:t>Europe-Sibérie</a:t>
            </a:r>
            <a:endParaRPr lang="fr-FR" sz="1400" b="1" dirty="0">
              <a:solidFill>
                <a:srgbClr val="006C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Bunias orientalis JC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857364"/>
            <a:ext cx="2279936" cy="3429024"/>
          </a:xfrm>
          <a:prstGeom prst="rect">
            <a:avLst/>
          </a:prstGeom>
        </p:spPr>
      </p:pic>
      <p:pic>
        <p:nvPicPr>
          <p:cNvPr id="14" name="Image 13" descr="Cuscuta campestris RD_1 perso.JPG"/>
          <p:cNvPicPr>
            <a:picLocks noChangeAspect="1"/>
          </p:cNvPicPr>
          <p:nvPr/>
        </p:nvPicPr>
        <p:blipFill>
          <a:blip r:embed="rId3" cstate="print"/>
          <a:srcRect l="35156" r="5468"/>
          <a:stretch>
            <a:fillRect/>
          </a:stretch>
        </p:blipFill>
        <p:spPr>
          <a:xfrm>
            <a:off x="571472" y="1857364"/>
            <a:ext cx="3032768" cy="3405190"/>
          </a:xfrm>
          <a:prstGeom prst="rect">
            <a:avLst/>
          </a:prstGeom>
        </p:spPr>
      </p:pic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Quelques espèces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143372" y="1142984"/>
            <a:ext cx="2000264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6C31"/>
                </a:solidFill>
              </a:rPr>
              <a:t>Risque faible</a:t>
            </a:r>
            <a:endParaRPr lang="fr-FR" b="1" dirty="0">
              <a:solidFill>
                <a:srgbClr val="006C3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928794" y="1142984"/>
            <a:ext cx="2000264" cy="4286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NATURALISÉES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000496" y="5072074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J. Cordier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00166" y="5024778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CBNBP/MNHN R. Dupré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4348" y="5286388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Cuscute des champs </a:t>
            </a:r>
          </a:p>
          <a:p>
            <a:pPr algn="ctr"/>
            <a:r>
              <a:rPr lang="fr-FR" sz="1400" dirty="0" smtClean="0"/>
              <a:t>(sur une Lampourde)</a:t>
            </a:r>
          </a:p>
          <a:p>
            <a:pPr algn="ctr"/>
            <a:r>
              <a:rPr lang="fr-FR" i="1" dirty="0" err="1" smtClean="0"/>
              <a:t>Cuscuta</a:t>
            </a:r>
            <a:r>
              <a:rPr lang="fr-FR" i="1" dirty="0" smtClean="0"/>
              <a:t> </a:t>
            </a:r>
            <a:r>
              <a:rPr lang="fr-FR" i="1" dirty="0" err="1" smtClean="0"/>
              <a:t>campestre</a:t>
            </a:r>
            <a:endParaRPr lang="fr-FR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643306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Bunias</a:t>
            </a:r>
            <a:r>
              <a:rPr lang="fr-FR" dirty="0" smtClean="0"/>
              <a:t> d’Orient</a:t>
            </a:r>
          </a:p>
          <a:p>
            <a:pPr algn="ctr"/>
            <a:r>
              <a:rPr lang="fr-FR" i="1" dirty="0" err="1" smtClean="0"/>
              <a:t>Bunias</a:t>
            </a:r>
            <a:r>
              <a:rPr lang="fr-FR" i="1" dirty="0" smtClean="0"/>
              <a:t> </a:t>
            </a:r>
            <a:r>
              <a:rPr lang="fr-FR" i="1" dirty="0" err="1" smtClean="0"/>
              <a:t>orientalis</a:t>
            </a:r>
            <a:endParaRPr lang="fr-FR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143636" y="5286388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Sainfoin</a:t>
            </a:r>
          </a:p>
          <a:p>
            <a:pPr algn="ctr"/>
            <a:r>
              <a:rPr lang="fr-FR" i="1" dirty="0" err="1" smtClean="0"/>
              <a:t>Onobrychis</a:t>
            </a:r>
            <a:r>
              <a:rPr lang="fr-FR" i="1" dirty="0" smtClean="0"/>
              <a:t> </a:t>
            </a:r>
            <a:r>
              <a:rPr lang="fr-FR" i="1" dirty="0" err="1" smtClean="0"/>
              <a:t>viciifolia</a:t>
            </a:r>
            <a:endParaRPr lang="fr-FR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285852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006C31"/>
                </a:solidFill>
              </a:rPr>
              <a:t>Amér</a:t>
            </a:r>
            <a:r>
              <a:rPr lang="fr-FR" sz="1400" b="1" dirty="0" smtClean="0">
                <a:solidFill>
                  <a:srgbClr val="006C31"/>
                </a:solidFill>
              </a:rPr>
              <a:t>. </a:t>
            </a:r>
            <a:r>
              <a:rPr lang="fr-FR" sz="1400" b="1" dirty="0">
                <a:solidFill>
                  <a:srgbClr val="006C31"/>
                </a:solidFill>
              </a:rPr>
              <a:t>d</a:t>
            </a:r>
            <a:r>
              <a:rPr lang="fr-FR" sz="1400" b="1" dirty="0" smtClean="0">
                <a:solidFill>
                  <a:srgbClr val="006C31"/>
                </a:solidFill>
              </a:rPr>
              <a:t>u Nord</a:t>
            </a:r>
            <a:endParaRPr lang="fr-FR" sz="1400" b="1" dirty="0">
              <a:solidFill>
                <a:srgbClr val="006C3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214810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6C31"/>
                </a:solidFill>
              </a:rPr>
              <a:t>Nord-méditerranée</a:t>
            </a:r>
            <a:endParaRPr lang="fr-FR" sz="1400" b="1" dirty="0">
              <a:solidFill>
                <a:srgbClr val="006C3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786578" y="6143644"/>
            <a:ext cx="1571636" cy="428628"/>
          </a:xfrm>
          <a:prstGeom prst="roundRect">
            <a:avLst/>
          </a:prstGeom>
          <a:solidFill>
            <a:srgbClr val="E4EA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6C31"/>
                </a:solidFill>
              </a:rPr>
              <a:t>Sud-est Europe</a:t>
            </a:r>
            <a:endParaRPr lang="fr-FR" sz="1400" b="1" dirty="0">
              <a:solidFill>
                <a:srgbClr val="006C31"/>
              </a:solidFill>
            </a:endParaRPr>
          </a:p>
        </p:txBody>
      </p:sp>
      <p:pic>
        <p:nvPicPr>
          <p:cNvPr id="28" name="Image 27" descr="Onobrychis viciifolia RD_1.JPG"/>
          <p:cNvPicPr>
            <a:picLocks noChangeAspect="1"/>
          </p:cNvPicPr>
          <p:nvPr/>
        </p:nvPicPr>
        <p:blipFill>
          <a:blip r:embed="rId4" cstate="print"/>
          <a:srcRect l="29687" r="35156" b="12400"/>
          <a:stretch>
            <a:fillRect/>
          </a:stretch>
        </p:blipFill>
        <p:spPr>
          <a:xfrm>
            <a:off x="6572264" y="1857364"/>
            <a:ext cx="2071702" cy="343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Contacts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28802"/>
            <a:ext cx="8572560" cy="430055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r-FR" altLang="fr-FR" b="1" dirty="0" smtClean="0">
                <a:solidFill>
                  <a:schemeClr val="accent5">
                    <a:lumMod val="25000"/>
                  </a:schemeClr>
                </a:solidFill>
              </a:rPr>
              <a:t>Connaissance : </a:t>
            </a:r>
          </a:p>
          <a:p>
            <a:pPr algn="r" eaLnBrk="1" hangingPunct="1">
              <a:buFontTx/>
              <a:buNone/>
            </a:pPr>
            <a:r>
              <a:rPr lang="fr-FR" altLang="fr-FR" sz="2400" dirty="0" err="1" smtClean="0"/>
              <a:t>Florient</a:t>
            </a:r>
            <a:r>
              <a:rPr lang="fr-FR" altLang="fr-FR" sz="2400" dirty="0" smtClean="0"/>
              <a:t> Desmoulins  : CBNBP</a:t>
            </a:r>
            <a:endParaRPr lang="fr-FR" altLang="fr-FR" sz="2400" dirty="0" smtClean="0">
              <a:hlinkClick r:id="rId2"/>
            </a:endParaRPr>
          </a:p>
          <a:p>
            <a:pPr algn="r" eaLnBrk="1" hangingPunct="1">
              <a:buFontTx/>
              <a:buNone/>
            </a:pPr>
            <a:r>
              <a:rPr lang="fr-FR" altLang="fr-FR" sz="2400" dirty="0" smtClean="0">
                <a:hlinkClick r:id="rId3"/>
              </a:rPr>
              <a:t>florient.desmoulins@developpement-durable.gouv.fr</a:t>
            </a:r>
            <a:endParaRPr lang="fr-FR" altLang="fr-FR" sz="2400" dirty="0" smtClean="0"/>
          </a:p>
          <a:p>
            <a:pPr algn="r" eaLnBrk="1" hangingPunct="1">
              <a:buFontTx/>
              <a:buNone/>
            </a:pPr>
            <a:r>
              <a:rPr lang="fr-FR" altLang="fr-FR" sz="2400" dirty="0" smtClean="0"/>
              <a:t>Tel : 02 36 17 41 36 </a:t>
            </a:r>
          </a:p>
          <a:p>
            <a:pPr algn="ctr" eaLnBrk="1" hangingPunct="1">
              <a:buFontTx/>
              <a:buNone/>
            </a:pPr>
            <a:endParaRPr lang="fr-FR" altLang="fr-FR" sz="1800" dirty="0" smtClean="0"/>
          </a:p>
          <a:p>
            <a:pPr algn="r" eaLnBrk="1" hangingPunct="1">
              <a:buFontTx/>
              <a:buNone/>
            </a:pPr>
            <a:r>
              <a:rPr lang="fr-FR" altLang="fr-FR" b="1" dirty="0" smtClean="0">
                <a:solidFill>
                  <a:schemeClr val="accent5">
                    <a:lumMod val="25000"/>
                  </a:schemeClr>
                </a:solidFill>
              </a:rPr>
              <a:t>Gestion :</a:t>
            </a:r>
          </a:p>
          <a:p>
            <a:pPr algn="r" eaLnBrk="1" hangingPunct="1">
              <a:buFontTx/>
              <a:buNone/>
            </a:pPr>
            <a:r>
              <a:rPr lang="fr-FR" altLang="fr-FR" sz="2400" dirty="0" smtClean="0"/>
              <a:t>Hélène Gervais : </a:t>
            </a:r>
            <a:r>
              <a:rPr lang="fr-FR" altLang="fr-FR" sz="2400" dirty="0" err="1" smtClean="0"/>
              <a:t>Cen</a:t>
            </a:r>
            <a:r>
              <a:rPr lang="fr-FR" altLang="fr-FR" sz="2400" dirty="0" smtClean="0"/>
              <a:t> Centre-Val de Loire</a:t>
            </a:r>
            <a:endParaRPr lang="fr-FR" altLang="fr-FR" sz="2400" dirty="0" smtClean="0">
              <a:hlinkClick r:id="rId3"/>
            </a:endParaRPr>
          </a:p>
          <a:p>
            <a:pPr algn="r" eaLnBrk="1" hangingPunct="1">
              <a:buFontTx/>
              <a:buNone/>
            </a:pPr>
            <a:r>
              <a:rPr lang="fr-FR" altLang="fr-FR" sz="2400" dirty="0" smtClean="0">
                <a:hlinkClick r:id="rId4"/>
              </a:rPr>
              <a:t>helene.gervais@cen-centrevaldeloire.org</a:t>
            </a:r>
            <a:endParaRPr lang="fr-FR" altLang="fr-FR" sz="2400" dirty="0" smtClean="0"/>
          </a:p>
          <a:p>
            <a:pPr algn="r" eaLnBrk="1" hangingPunct="1">
              <a:buFontTx/>
              <a:buNone/>
            </a:pPr>
            <a:r>
              <a:rPr lang="fr-FR" altLang="fr-FR" sz="2400" dirty="0" smtClean="0"/>
              <a:t>Tel : 02 38 59 97 30</a:t>
            </a:r>
          </a:p>
        </p:txBody>
      </p:sp>
      <p:pic>
        <p:nvPicPr>
          <p:cNvPr id="5" name="Image 4" descr="logo cbn-mnh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857364"/>
            <a:ext cx="1219730" cy="714380"/>
          </a:xfrm>
          <a:prstGeom prst="rect">
            <a:avLst/>
          </a:prstGeom>
        </p:spPr>
      </p:pic>
      <p:pic>
        <p:nvPicPr>
          <p:cNvPr id="6" name="Image 5" descr="logo cen-cv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929065"/>
            <a:ext cx="1928826" cy="75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786058"/>
            <a:ext cx="4429156" cy="1516058"/>
          </a:xfrm>
        </p:spPr>
        <p:txBody>
          <a:bodyPr/>
          <a:lstStyle/>
          <a:p>
            <a:pPr eaLnBrk="1" hangingPunct="1"/>
            <a:r>
              <a:rPr lang="fr-FR" altLang="fr-FR" sz="2400" b="1" dirty="0" smtClean="0">
                <a:solidFill>
                  <a:srgbClr val="FF0000"/>
                </a:solidFill>
              </a:rPr>
              <a:t>Principes généraux </a:t>
            </a:r>
          </a:p>
          <a:p>
            <a:pPr eaLnBrk="1" hangingPunct="1"/>
            <a:r>
              <a:rPr lang="fr-FR" altLang="fr-FR" sz="2400" dirty="0" smtClean="0"/>
              <a:t>Résultats bruts</a:t>
            </a:r>
          </a:p>
          <a:p>
            <a:pPr eaLnBrk="1" hangingPunct="1"/>
            <a:r>
              <a:rPr lang="fr-FR" altLang="fr-FR" sz="2400" dirty="0" smtClean="0"/>
              <a:t>Quelques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Principes généraux de la méthode de Weber et Gut (2004) </a:t>
            </a:r>
          </a:p>
        </p:txBody>
      </p:sp>
      <p:sp>
        <p:nvSpPr>
          <p:cNvPr id="24580" name="ZoneTexte 9"/>
          <p:cNvSpPr txBox="1">
            <a:spLocks noChangeArrowheads="1"/>
          </p:cNvSpPr>
          <p:nvPr/>
        </p:nvSpPr>
        <p:spPr bwMode="auto">
          <a:xfrm>
            <a:off x="1476374" y="1857364"/>
            <a:ext cx="71675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altLang="fr-FR" dirty="0"/>
              <a:t>Hiérarchisation des </a:t>
            </a:r>
            <a:r>
              <a:rPr lang="fr-FR" altLang="fr-FR" dirty="0" smtClean="0"/>
              <a:t>risques ► prédictif ;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alt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altLang="fr-FR" dirty="0"/>
              <a:t>Réalisation d’une liste de veille ou d’observation </a:t>
            </a:r>
            <a:r>
              <a:rPr lang="fr-FR" altLang="fr-FR" dirty="0" smtClean="0"/>
              <a:t>justifiée ;</a:t>
            </a:r>
            <a:endParaRPr lang="fr-FR" altLang="fr-FR" dirty="0"/>
          </a:p>
        </p:txBody>
      </p:sp>
      <p:sp>
        <p:nvSpPr>
          <p:cNvPr id="24581" name="ZoneTexte 10"/>
          <p:cNvSpPr txBox="1">
            <a:spLocks noChangeArrowheads="1"/>
          </p:cNvSpPr>
          <p:nvPr/>
        </p:nvSpPr>
        <p:spPr bwMode="auto">
          <a:xfrm>
            <a:off x="1476374" y="3213100"/>
            <a:ext cx="75247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altLang="fr-FR" dirty="0" smtClean="0"/>
              <a:t> Test </a:t>
            </a:r>
            <a:r>
              <a:rPr lang="fr-FR" altLang="fr-FR" dirty="0"/>
              <a:t>basé sur un questionnaire </a:t>
            </a:r>
            <a:r>
              <a:rPr lang="fr-FR" altLang="fr-FR" dirty="0" smtClean="0"/>
              <a:t>en </a:t>
            </a:r>
            <a:r>
              <a:rPr lang="fr-FR" altLang="fr-FR" dirty="0"/>
              <a:t>12 </a:t>
            </a:r>
            <a:r>
              <a:rPr lang="fr-FR" altLang="fr-FR" dirty="0" smtClean="0"/>
              <a:t>entrées </a:t>
            </a:r>
            <a:r>
              <a:rPr lang="fr-FR" altLang="fr-FR" dirty="0"/>
              <a:t>attribuant des </a:t>
            </a:r>
            <a:r>
              <a:rPr lang="fr-FR" altLang="fr-FR" dirty="0" smtClean="0"/>
              <a:t>points ;</a:t>
            </a:r>
            <a:endParaRPr lang="fr-FR" altLang="fr-FR" dirty="0"/>
          </a:p>
          <a:p>
            <a:endParaRPr lang="fr-FR" altLang="fr-FR" dirty="0"/>
          </a:p>
          <a:p>
            <a:pPr>
              <a:buFont typeface="Wingdings" pitchFamily="2" charset="2"/>
              <a:buChar char="Ø"/>
            </a:pPr>
            <a:r>
              <a:rPr lang="fr-FR" altLang="fr-FR" dirty="0" smtClean="0"/>
              <a:t> 3 </a:t>
            </a:r>
            <a:r>
              <a:rPr lang="fr-FR" altLang="fr-FR" dirty="0"/>
              <a:t>catégories de </a:t>
            </a:r>
            <a:r>
              <a:rPr lang="fr-FR" altLang="fr-FR" dirty="0" smtClean="0"/>
              <a:t>risque selon le score :</a:t>
            </a:r>
          </a:p>
          <a:p>
            <a:endParaRPr lang="fr-FR" altLang="fr-FR" dirty="0"/>
          </a:p>
          <a:p>
            <a:r>
              <a:rPr lang="fr-FR" altLang="fr-FR" dirty="0" smtClean="0"/>
              <a:t>Score &lt; 21                ►       Risque faible</a:t>
            </a:r>
            <a:endParaRPr lang="fr-FR" altLang="fr-FR" dirty="0"/>
          </a:p>
          <a:p>
            <a:r>
              <a:rPr lang="fr-FR" altLang="fr-FR" dirty="0" smtClean="0"/>
              <a:t>20 &lt; Score &lt; 28        ►       Risque moyen</a:t>
            </a:r>
            <a:endParaRPr lang="fr-FR" altLang="fr-FR" dirty="0"/>
          </a:p>
          <a:p>
            <a:r>
              <a:rPr lang="fr-FR" altLang="fr-FR" dirty="0" smtClean="0"/>
              <a:t>Score &gt; 27                ►       Risque fort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Principes généraux de la méthode de Weber et Gut (2004)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285852" y="1857364"/>
          <a:ext cx="7358114" cy="3500461"/>
        </p:xfrm>
        <a:graphic>
          <a:graphicData uri="http://schemas.openxmlformats.org/drawingml/2006/table">
            <a:tbl>
              <a:tblPr/>
              <a:tblGrid>
                <a:gridCol w="3402139"/>
                <a:gridCol w="3006541"/>
                <a:gridCol w="949434"/>
              </a:tblGrid>
              <a:tr h="48239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Correspondance climatique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Est-ce que la répartition géographique de cette espèce (naturelle ou zones d'introduction) inclut au moins une des 4 zones climatiques françaises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oui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Statut de l'espèce en Europe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Est-ce que l'espèce est native d'Europe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oui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Distribution géographique en Europe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Dans combien de pays cette espèce est-elle présente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0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2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à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plus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Etendue de sa répartition au niveau mondial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Quelle est son étendue au niveau mondial (native et introduite)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La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répartition est limitée, les espèces sont restreintes à une petite zone sur un continent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La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répartition est étendue à plus de 15° de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latitude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 de longitude sur un continent ou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couvre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plus d'un continent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Principes généraux de la méthode de Weber et Gut (2004)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57291" y="1600200"/>
          <a:ext cx="7286675" cy="4215765"/>
        </p:xfrm>
        <a:graphic>
          <a:graphicData uri="http://schemas.openxmlformats.org/drawingml/2006/table">
            <a:tbl>
              <a:tblPr/>
              <a:tblGrid>
                <a:gridCol w="3369108"/>
                <a:gridCol w="2977351"/>
                <a:gridCol w="940216"/>
              </a:tblGrid>
              <a:tr h="3429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Mauvaise herbe agricole ailleurs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Est-ce que l'espèce est mentionnée comme une "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"* venant d'ailleurs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oui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Taxonomie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Est-ce que l'espèce appartient à un genre/une famille connu(e) comme envahissant(e)?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oui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 Viabilité des graines et reproduction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Combien de graines l'espèce produit-elle approximativement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peu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 graines ou des graines non viables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beaucoup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 graines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sait pas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 Croissance végétative :</a:t>
                      </a:r>
                      <a:b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Choisir une seule réponse. Si plus d'une réponse correspond, prendre celle qui a le plus de 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n'a pas de croissance végétative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Si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c'est un arbre ou un arbuste, l'espèce est capable de drageonner ou de marcotter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 bulbeuse ou un tubercule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développe des rhizomes ou des stolons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 fragmente facilement , et les fragments peuvent être dispersés et produire de nouvelles plantes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Autre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 ne sait pas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Principes généraux de la méthode de Weber et Gut (2004)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28728" y="1576399"/>
          <a:ext cx="7143800" cy="4154805"/>
        </p:xfrm>
        <a:graphic>
          <a:graphicData uri="http://schemas.openxmlformats.org/drawingml/2006/table">
            <a:tbl>
              <a:tblPr/>
              <a:tblGrid>
                <a:gridCol w="3303047"/>
                <a:gridCol w="2918973"/>
                <a:gridCol w="921780"/>
              </a:tblGrid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 Mode de dispersion :</a:t>
                      </a:r>
                      <a:b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Choisir une seule réponse. Si plus d'une réponse correspond, prendre celle qui a le plus de 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Fruits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charnus d'un diamètre inférieur à 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Fruits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charnus dépassant 10 cm de longueur ou de diamètre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Fruits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secs et les graines ont développé des structures pour une dispersion par le vent sur de longues distances (aigrettes, poils ou ailes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ou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hydrochorie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Fruits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secs et les graines ont développé des structures pour une dispersion par les animaux sur de longues distances (épines, crochets)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assure sa propre dispersion des graines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Autre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 ne sait pas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Type biologique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Quel est le type biologique de l'espèce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Petite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annuelle (&lt; 80 cm)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Grande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annuelle (&gt; 80 cm)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Ligneuse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Petite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herbacée vivace (&lt; 80 cm)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Grande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herbacée vivace (&gt; 80 cm)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Aquatique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flottante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Autre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908175" y="388922"/>
            <a:ext cx="6840538" cy="825500"/>
          </a:xfrm>
        </p:spPr>
        <p:txBody>
          <a:bodyPr/>
          <a:lstStyle/>
          <a:p>
            <a:r>
              <a:rPr lang="fr-FR" altLang="fr-FR" dirty="0" smtClean="0"/>
              <a:t>Principes généraux de la méthode de Weber et Gut (2004)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57291" y="2152650"/>
          <a:ext cx="7000923" cy="3133738"/>
        </p:xfrm>
        <a:graphic>
          <a:graphicData uri="http://schemas.openxmlformats.org/drawingml/2006/table">
            <a:tbl>
              <a:tblPr/>
              <a:tblGrid>
                <a:gridCol w="3236986"/>
                <a:gridCol w="2860592"/>
                <a:gridCol w="903345"/>
              </a:tblGrid>
              <a:tr h="19050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 Habitats de l'espèce :</a:t>
                      </a:r>
                      <a:b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Choisir une seule réponse. Si plus d'une réponse correspond, prendre celle qui a le plus de 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Lacs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rivières et bords de rivières ou ruisseaux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Tourbière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 marécage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Prairies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(humides ou sèches)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Forêts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Dunes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côtières et plages de sable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Côtes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rocheuses et falaises maritimes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Autre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 Densité de population :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Quelle est l'abondance locale de l'espèce 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Non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documentée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apparaît en population éparse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forme occasionnellement des peuplements denses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► L'espèce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forme de grands peuplements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monospécifiques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786058"/>
            <a:ext cx="4429156" cy="1516058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Principes généraux </a:t>
            </a:r>
          </a:p>
          <a:p>
            <a:pPr eaLnBrk="1" hangingPunct="1"/>
            <a:r>
              <a:rPr lang="fr-FR" altLang="fr-FR" sz="2400" b="1" dirty="0" smtClean="0">
                <a:solidFill>
                  <a:srgbClr val="FF0000"/>
                </a:solidFill>
              </a:rPr>
              <a:t>Résultats bruts</a:t>
            </a:r>
          </a:p>
          <a:p>
            <a:pPr eaLnBrk="1" hangingPunct="1"/>
            <a:r>
              <a:rPr lang="fr-FR" altLang="fr-FR" sz="2400" dirty="0" smtClean="0"/>
              <a:t>Quelques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w Cen MT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6276</TotalTime>
  <Words>1422</Words>
  <Application>Microsoft Office PowerPoint</Application>
  <PresentationFormat>Affichage à l'écran (4:3)</PresentationFormat>
  <Paragraphs>305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1_Conception personnalisée</vt:lpstr>
      <vt:lpstr>Présentation PowerPoint</vt:lpstr>
      <vt:lpstr>Plan</vt:lpstr>
      <vt:lpstr>Plan</vt:lpstr>
      <vt:lpstr>Principes généraux de la méthode de Weber et Gut (2004) </vt:lpstr>
      <vt:lpstr>Principes généraux de la méthode de Weber et Gut (2004) </vt:lpstr>
      <vt:lpstr>Principes généraux de la méthode de Weber et Gut (2004) </vt:lpstr>
      <vt:lpstr>Principes généraux de la méthode de Weber et Gut (2004) </vt:lpstr>
      <vt:lpstr>Principes généraux de la méthode de Weber et Gut (2004) </vt:lpstr>
      <vt:lpstr>Plan</vt:lpstr>
      <vt:lpstr>Résultats bruts</vt:lpstr>
      <vt:lpstr>Résultats bruts</vt:lpstr>
      <vt:lpstr>Résultats bruts</vt:lpstr>
      <vt:lpstr>Résultats bruts</vt:lpstr>
      <vt:lpstr>Résultats bruts</vt:lpstr>
      <vt:lpstr>Plan</vt:lpstr>
      <vt:lpstr>Quelques espèces</vt:lpstr>
      <vt:lpstr>Quelques espèces</vt:lpstr>
      <vt:lpstr>Quelques espèces</vt:lpstr>
      <vt:lpstr>Quelques espèces</vt:lpstr>
      <vt:lpstr>Quelques espèces</vt:lpstr>
      <vt:lpstr>Quelques espèces</vt:lpstr>
      <vt:lpstr>Quelques espèces</vt:lpstr>
      <vt:lpstr>Contacts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zabou</dc:creator>
  <cp:lastModifiedBy>DESMOULINS Florient - DREAL Centre/CBNBP</cp:lastModifiedBy>
  <cp:revision>267</cp:revision>
  <dcterms:created xsi:type="dcterms:W3CDTF">2014-09-12T13:17:51Z</dcterms:created>
  <dcterms:modified xsi:type="dcterms:W3CDTF">2016-12-05T10:54:21Z</dcterms:modified>
</cp:coreProperties>
</file>